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Lst>
  <p:notesMasterIdLst>
    <p:notesMasterId r:id="rId35"/>
  </p:notesMasterIdLst>
  <p:handoutMasterIdLst>
    <p:handoutMasterId r:id="rId36"/>
  </p:handoutMasterIdLst>
  <p:sldIdLst>
    <p:sldId id="256" r:id="rId5"/>
    <p:sldId id="269" r:id="rId6"/>
    <p:sldId id="270" r:id="rId7"/>
    <p:sldId id="294" r:id="rId8"/>
    <p:sldId id="273" r:id="rId9"/>
    <p:sldId id="279" r:id="rId10"/>
    <p:sldId id="280" r:id="rId11"/>
    <p:sldId id="286" r:id="rId12"/>
    <p:sldId id="281" r:id="rId13"/>
    <p:sldId id="282" r:id="rId14"/>
    <p:sldId id="285" r:id="rId15"/>
    <p:sldId id="283" r:id="rId16"/>
    <p:sldId id="284" r:id="rId17"/>
    <p:sldId id="288" r:id="rId18"/>
    <p:sldId id="289" r:id="rId19"/>
    <p:sldId id="293" r:id="rId20"/>
    <p:sldId id="290" r:id="rId21"/>
    <p:sldId id="291" r:id="rId22"/>
    <p:sldId id="300" r:id="rId23"/>
    <p:sldId id="301" r:id="rId24"/>
    <p:sldId id="302" r:id="rId25"/>
    <p:sldId id="292" r:id="rId26"/>
    <p:sldId id="272" r:id="rId27"/>
    <p:sldId id="295" r:id="rId28"/>
    <p:sldId id="296" r:id="rId29"/>
    <p:sldId id="297" r:id="rId30"/>
    <p:sldId id="275" r:id="rId31"/>
    <p:sldId id="276" r:id="rId32"/>
    <p:sldId id="299" r:id="rId33"/>
    <p:sldId id="268" r:id="rId34"/>
  </p:sldIdLst>
  <p:sldSz cx="9906000" cy="6858000" type="A4"/>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76882" autoAdjust="0"/>
  </p:normalViewPr>
  <p:slideViewPr>
    <p:cSldViewPr snapToGrid="0">
      <p:cViewPr>
        <p:scale>
          <a:sx n="60" d="100"/>
          <a:sy n="60" d="100"/>
        </p:scale>
        <p:origin x="-1428" y="-288"/>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126"/>
        <p:guide pos="210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90137" cy="495793"/>
          </a:xfrm>
          <a:prstGeom prst="rect">
            <a:avLst/>
          </a:prstGeom>
        </p:spPr>
        <p:txBody>
          <a:bodyPr vert="horz" lIns="87545" tIns="43772" rIns="87545" bIns="43772" rtlCol="0"/>
          <a:lstStyle>
            <a:lvl1pPr algn="l">
              <a:defRPr sz="1100"/>
            </a:lvl1pPr>
          </a:lstStyle>
          <a:p>
            <a:endParaRPr lang="en-GB"/>
          </a:p>
        </p:txBody>
      </p:sp>
      <p:sp>
        <p:nvSpPr>
          <p:cNvPr id="3" name="Date Placeholder 2"/>
          <p:cNvSpPr>
            <a:spLocks noGrp="1"/>
          </p:cNvSpPr>
          <p:nvPr>
            <p:ph type="dt" sz="quarter" idx="1"/>
          </p:nvPr>
        </p:nvSpPr>
        <p:spPr>
          <a:xfrm>
            <a:off x="3777462" y="1"/>
            <a:ext cx="2890137" cy="495793"/>
          </a:xfrm>
          <a:prstGeom prst="rect">
            <a:avLst/>
          </a:prstGeom>
        </p:spPr>
        <p:txBody>
          <a:bodyPr vert="horz" lIns="87545" tIns="43772" rIns="87545" bIns="43772" rtlCol="0"/>
          <a:lstStyle>
            <a:lvl1pPr algn="r">
              <a:defRPr sz="1100"/>
            </a:lvl1pPr>
          </a:lstStyle>
          <a:p>
            <a:fld id="{7DA5963B-CE0C-4E85-94CB-F0586A0A5FE8}" type="datetimeFigureOut">
              <a:rPr lang="en-GB" smtClean="0"/>
              <a:pPr/>
              <a:t>13/02/2018</a:t>
            </a:fld>
            <a:endParaRPr lang="en-GB"/>
          </a:p>
        </p:txBody>
      </p:sp>
      <p:sp>
        <p:nvSpPr>
          <p:cNvPr id="4" name="Footer Placeholder 3"/>
          <p:cNvSpPr>
            <a:spLocks noGrp="1"/>
          </p:cNvSpPr>
          <p:nvPr>
            <p:ph type="ftr" sz="quarter" idx="2"/>
          </p:nvPr>
        </p:nvSpPr>
        <p:spPr>
          <a:xfrm>
            <a:off x="0" y="9429306"/>
            <a:ext cx="2890137" cy="495793"/>
          </a:xfrm>
          <a:prstGeom prst="rect">
            <a:avLst/>
          </a:prstGeom>
        </p:spPr>
        <p:txBody>
          <a:bodyPr vert="horz" lIns="87545" tIns="43772" rIns="87545" bIns="43772" rtlCol="0" anchor="b"/>
          <a:lstStyle>
            <a:lvl1pPr algn="l">
              <a:defRPr sz="1100"/>
            </a:lvl1pPr>
          </a:lstStyle>
          <a:p>
            <a:endParaRPr lang="en-GB"/>
          </a:p>
        </p:txBody>
      </p:sp>
      <p:sp>
        <p:nvSpPr>
          <p:cNvPr id="5" name="Slide Number Placeholder 4"/>
          <p:cNvSpPr>
            <a:spLocks noGrp="1"/>
          </p:cNvSpPr>
          <p:nvPr>
            <p:ph type="sldNum" sz="quarter" idx="3"/>
          </p:nvPr>
        </p:nvSpPr>
        <p:spPr>
          <a:xfrm>
            <a:off x="3777462" y="9429306"/>
            <a:ext cx="2890137" cy="495793"/>
          </a:xfrm>
          <a:prstGeom prst="rect">
            <a:avLst/>
          </a:prstGeom>
        </p:spPr>
        <p:txBody>
          <a:bodyPr vert="horz" lIns="87545" tIns="43772" rIns="87545" bIns="43772" rtlCol="0" anchor="b"/>
          <a:lstStyle>
            <a:lvl1pPr algn="r">
              <a:defRPr sz="1100"/>
            </a:lvl1pPr>
          </a:lstStyle>
          <a:p>
            <a:fld id="{EBED6023-9B31-4BB5-9B5B-D1790D4191A2}" type="slidenum">
              <a:rPr lang="en-GB" smtClean="0"/>
              <a:pPr/>
              <a:t>‹#›</a:t>
            </a:fld>
            <a:endParaRPr lang="en-GB"/>
          </a:p>
        </p:txBody>
      </p:sp>
    </p:spTree>
    <p:extLst>
      <p:ext uri="{BB962C8B-B14F-4D97-AF65-F5344CB8AC3E}">
        <p14:creationId xmlns=""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890665" cy="496808"/>
          </a:xfrm>
          <a:prstGeom prst="rect">
            <a:avLst/>
          </a:prstGeom>
        </p:spPr>
        <p:txBody>
          <a:bodyPr vert="horz" lIns="90700" tIns="45350" rIns="90700" bIns="45350" rtlCol="0"/>
          <a:lstStyle>
            <a:lvl1pPr algn="l">
              <a:defRPr sz="1100"/>
            </a:lvl1pPr>
          </a:lstStyle>
          <a:p>
            <a:endParaRPr lang="en-GB"/>
          </a:p>
        </p:txBody>
      </p:sp>
      <p:sp>
        <p:nvSpPr>
          <p:cNvPr id="3" name="Date Placeholder 2"/>
          <p:cNvSpPr>
            <a:spLocks noGrp="1"/>
          </p:cNvSpPr>
          <p:nvPr>
            <p:ph type="dt" idx="1"/>
          </p:nvPr>
        </p:nvSpPr>
        <p:spPr>
          <a:xfrm>
            <a:off x="3776869" y="1"/>
            <a:ext cx="2890665" cy="496808"/>
          </a:xfrm>
          <a:prstGeom prst="rect">
            <a:avLst/>
          </a:prstGeom>
        </p:spPr>
        <p:txBody>
          <a:bodyPr vert="horz" lIns="90700" tIns="45350" rIns="90700" bIns="45350" rtlCol="0"/>
          <a:lstStyle>
            <a:lvl1pPr algn="r">
              <a:defRPr sz="1100"/>
            </a:lvl1pPr>
          </a:lstStyle>
          <a:p>
            <a:fld id="{5E945880-6D3B-45FB-851F-AFC0D1D23A0C}" type="datetimeFigureOut">
              <a:rPr lang="en-GB" smtClean="0"/>
              <a:pPr/>
              <a:t>13/02/2018</a:t>
            </a:fld>
            <a:endParaRPr lang="en-GB"/>
          </a:p>
        </p:txBody>
      </p:sp>
      <p:sp>
        <p:nvSpPr>
          <p:cNvPr id="4" name="Slide Image Placeholder 3"/>
          <p:cNvSpPr>
            <a:spLocks noGrp="1" noRot="1" noChangeAspect="1"/>
          </p:cNvSpPr>
          <p:nvPr>
            <p:ph type="sldImg" idx="2"/>
          </p:nvPr>
        </p:nvSpPr>
        <p:spPr>
          <a:xfrm>
            <a:off x="646113" y="744538"/>
            <a:ext cx="5376862" cy="3722687"/>
          </a:xfrm>
          <a:prstGeom prst="rect">
            <a:avLst/>
          </a:prstGeom>
          <a:noFill/>
          <a:ln w="12700">
            <a:solidFill>
              <a:prstClr val="black"/>
            </a:solidFill>
          </a:ln>
        </p:spPr>
        <p:txBody>
          <a:bodyPr vert="horz" lIns="90700" tIns="45350" rIns="90700" bIns="45350" rtlCol="0" anchor="ctr"/>
          <a:lstStyle/>
          <a:p>
            <a:endParaRPr lang="en-GB"/>
          </a:p>
        </p:txBody>
      </p:sp>
      <p:sp>
        <p:nvSpPr>
          <p:cNvPr id="5" name="Notes Placeholder 4"/>
          <p:cNvSpPr>
            <a:spLocks noGrp="1"/>
          </p:cNvSpPr>
          <p:nvPr>
            <p:ph type="body" sz="quarter" idx="3"/>
          </p:nvPr>
        </p:nvSpPr>
        <p:spPr>
          <a:xfrm>
            <a:off x="666602" y="4715713"/>
            <a:ext cx="5335893" cy="4466511"/>
          </a:xfrm>
          <a:prstGeom prst="rect">
            <a:avLst/>
          </a:prstGeom>
        </p:spPr>
        <p:txBody>
          <a:bodyPr vert="horz" lIns="90700" tIns="45350" rIns="90700" bIns="4535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28244"/>
            <a:ext cx="2890665" cy="496808"/>
          </a:xfrm>
          <a:prstGeom prst="rect">
            <a:avLst/>
          </a:prstGeom>
        </p:spPr>
        <p:txBody>
          <a:bodyPr vert="horz" lIns="90700" tIns="45350" rIns="90700" bIns="45350" rtlCol="0" anchor="b"/>
          <a:lstStyle>
            <a:lvl1pPr algn="l">
              <a:defRPr sz="1100"/>
            </a:lvl1pPr>
          </a:lstStyle>
          <a:p>
            <a:endParaRPr lang="en-GB"/>
          </a:p>
        </p:txBody>
      </p:sp>
      <p:sp>
        <p:nvSpPr>
          <p:cNvPr id="7" name="Slide Number Placeholder 6"/>
          <p:cNvSpPr>
            <a:spLocks noGrp="1"/>
          </p:cNvSpPr>
          <p:nvPr>
            <p:ph type="sldNum" sz="quarter" idx="5"/>
          </p:nvPr>
        </p:nvSpPr>
        <p:spPr>
          <a:xfrm>
            <a:off x="3776869" y="9428244"/>
            <a:ext cx="2890665" cy="496808"/>
          </a:xfrm>
          <a:prstGeom prst="rect">
            <a:avLst/>
          </a:prstGeom>
        </p:spPr>
        <p:txBody>
          <a:bodyPr vert="horz" lIns="90700" tIns="45350" rIns="90700" bIns="45350" rtlCol="0" anchor="b"/>
          <a:lstStyle>
            <a:lvl1pPr algn="r">
              <a:defRPr sz="1100"/>
            </a:lvl1pPr>
          </a:lstStyle>
          <a:p>
            <a:fld id="{5750A1E1-C8D9-4447-9192-37BA973CD27A}" type="slidenum">
              <a:rPr lang="en-GB" smtClean="0"/>
              <a:pPr/>
              <a:t>‹#›</a:t>
            </a:fld>
            <a:endParaRPr lang="en-GB"/>
          </a:p>
        </p:txBody>
      </p:sp>
    </p:spTree>
    <p:extLst>
      <p:ext uri="{BB962C8B-B14F-4D97-AF65-F5344CB8AC3E}">
        <p14:creationId xmlns=""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10</a:t>
            </a:fld>
            <a:endParaRPr lang="sl-SI" dirty="0"/>
          </a:p>
        </p:txBody>
      </p:sp>
    </p:spTree>
    <p:extLst>
      <p:ext uri="{BB962C8B-B14F-4D97-AF65-F5344CB8AC3E}">
        <p14:creationId xmlns="" xmlns:p14="http://schemas.microsoft.com/office/powerpoint/2010/main" val="2058502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11</a:t>
            </a:fld>
            <a:endParaRPr lang="sl-SI" dirty="0"/>
          </a:p>
        </p:txBody>
      </p:sp>
    </p:spTree>
    <p:extLst>
      <p:ext uri="{BB962C8B-B14F-4D97-AF65-F5344CB8AC3E}">
        <p14:creationId xmlns="" xmlns:p14="http://schemas.microsoft.com/office/powerpoint/2010/main" val="2058502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step in the classification process is a basic understanding of the plant design, its safety analysis and how the main safety functions will be </a:t>
            </a:r>
            <a:r>
              <a:rPr lang="en-GB" dirty="0" smtClean="0"/>
              <a:t>achieved. </a:t>
            </a:r>
            <a:r>
              <a:rPr lang="en-GB" dirty="0"/>
              <a:t>Using information from safety assessment (the analysis of postulated initiating events), the functions are categorized on the basis of their safety significance. The SSCs belonging to the categorized functions are identified and classified on the basis of their role in achieving the function. </a:t>
            </a:r>
          </a:p>
          <a:p>
            <a:r>
              <a:rPr lang="en-GB" dirty="0"/>
              <a:t> </a:t>
            </a:r>
          </a:p>
          <a:p>
            <a:r>
              <a:rPr lang="en-GB" dirty="0"/>
              <a:t>An SSC implemented as a design provision should be classified directly, because the significance of its postulated failure fully defines its safety class without any need for detailed analysis of the category of the associated safety function.</a:t>
            </a:r>
          </a:p>
          <a:p>
            <a:endParaRPr lang="en-GB" dirty="0"/>
          </a:p>
          <a:p>
            <a:r>
              <a:rPr lang="en-GB" dirty="0"/>
              <a:t>All functions and design provisions necessary to achieve the main safety functions for the different plant states, including all modes of normal operation, should be identified</a:t>
            </a:r>
            <a:r>
              <a:rPr lang="en-GB" dirty="0" smtClean="0"/>
              <a:t>. [SSG-30]</a:t>
            </a:r>
            <a:endParaRPr lang="en-GB" dirty="0"/>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12</a:t>
            </a:fld>
            <a:endParaRPr lang="sl-SI" dirty="0"/>
          </a:p>
        </p:txBody>
      </p:sp>
    </p:spTree>
    <p:extLst>
      <p:ext uri="{BB962C8B-B14F-4D97-AF65-F5344CB8AC3E}">
        <p14:creationId xmlns="" xmlns:p14="http://schemas.microsoft.com/office/powerpoint/2010/main" val="4100752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Categorization of the functions provided by design provisions is not necessary because the safety significance of the SSC can be directly derived from the consequences of its failure.</a:t>
            </a:r>
          </a:p>
          <a:p>
            <a:r>
              <a:rPr lang="en-GB" dirty="0"/>
              <a:t> </a:t>
            </a:r>
          </a:p>
          <a:p>
            <a:r>
              <a:rPr lang="en-GB" dirty="0"/>
              <a:t>Next step in the process is to determine the safety classification of all SSCs important to safety. Deterministic methodologies should be applied, complemented where appropriate by probabilistic safety assessment and engineering judgment to achieve an appropriately shaped risk profile, i.e. a plant design for which events with high consequences have a very low predicted frequency of occurrence.  </a:t>
            </a:r>
          </a:p>
          <a:p>
            <a:endParaRPr lang="en-GB" dirty="0"/>
          </a:p>
          <a:p>
            <a:r>
              <a:rPr lang="en-GB" dirty="0"/>
              <a:t>From </a:t>
            </a:r>
            <a:r>
              <a:rPr lang="en-GB" dirty="0" smtClean="0"/>
              <a:t>Fig</a:t>
            </a:r>
            <a:r>
              <a:rPr lang="sl-SI" dirty="0"/>
              <a:t>.</a:t>
            </a:r>
            <a:r>
              <a:rPr lang="en-GB" dirty="0" smtClean="0"/>
              <a:t> </a:t>
            </a:r>
            <a:r>
              <a:rPr lang="en-GB" dirty="0"/>
              <a:t>we can see that design provisions are primary implemented to decrease the probability of an accident to occur and functions to make the consequences acceptable with regard to its probability.</a:t>
            </a:r>
          </a:p>
          <a:p>
            <a:r>
              <a:rPr lang="en-GB" dirty="0"/>
              <a:t> </a:t>
            </a:r>
          </a:p>
          <a:p>
            <a:r>
              <a:rPr lang="en-US" dirty="0"/>
              <a:t>For most of the initiating events, a combination of both preventive and mitigation measures is implemented to decrease its frequency of occurrence and then to make its consequences acceptable first, but also as low as reasonable practicable. </a:t>
            </a:r>
          </a:p>
        </p:txBody>
      </p:sp>
      <p:sp>
        <p:nvSpPr>
          <p:cNvPr id="4" name="Slide Number Placeholder 3"/>
          <p:cNvSpPr>
            <a:spLocks noGrp="1"/>
          </p:cNvSpPr>
          <p:nvPr>
            <p:ph type="sldNum" sz="quarter" idx="10"/>
          </p:nvPr>
        </p:nvSpPr>
        <p:spPr/>
        <p:txBody>
          <a:bodyPr/>
          <a:lstStyle/>
          <a:p>
            <a:fld id="{A08AD240-CF06-47CD-99C3-8035E057ED30}" type="slidenum">
              <a:rPr lang="sl-SI" smtClean="0"/>
              <a:pPr/>
              <a:t>13</a:t>
            </a:fld>
            <a:endParaRPr lang="sl-SI" dirty="0"/>
          </a:p>
        </p:txBody>
      </p:sp>
    </p:spTree>
    <p:extLst>
      <p:ext uri="{BB962C8B-B14F-4D97-AF65-F5344CB8AC3E}">
        <p14:creationId xmlns="" xmlns:p14="http://schemas.microsoft.com/office/powerpoint/2010/main" val="1502803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17</a:t>
            </a:fld>
            <a:endParaRPr lang="sl-SI" dirty="0"/>
          </a:p>
        </p:txBody>
      </p:sp>
    </p:spTree>
    <p:extLst>
      <p:ext uri="{BB962C8B-B14F-4D97-AF65-F5344CB8AC3E}">
        <p14:creationId xmlns="" xmlns:p14="http://schemas.microsoft.com/office/powerpoint/2010/main" val="1093694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18</a:t>
            </a:fld>
            <a:endParaRPr lang="sl-SI" dirty="0"/>
          </a:p>
        </p:txBody>
      </p:sp>
    </p:spTree>
    <p:extLst>
      <p:ext uri="{BB962C8B-B14F-4D97-AF65-F5344CB8AC3E}">
        <p14:creationId xmlns="" xmlns:p14="http://schemas.microsoft.com/office/powerpoint/2010/main" val="752937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19</a:t>
            </a:fld>
            <a:endParaRPr lang="sl-SI" dirty="0"/>
          </a:p>
        </p:txBody>
      </p:sp>
    </p:spTree>
    <p:extLst>
      <p:ext uri="{BB962C8B-B14F-4D97-AF65-F5344CB8AC3E}">
        <p14:creationId xmlns="" xmlns:p14="http://schemas.microsoft.com/office/powerpoint/2010/main" val="951809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20</a:t>
            </a:fld>
            <a:endParaRPr lang="sl-SI" dirty="0"/>
          </a:p>
        </p:txBody>
      </p:sp>
    </p:spTree>
    <p:extLst>
      <p:ext uri="{BB962C8B-B14F-4D97-AF65-F5344CB8AC3E}">
        <p14:creationId xmlns="" xmlns:p14="http://schemas.microsoft.com/office/powerpoint/2010/main" val="1687495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21</a:t>
            </a:fld>
            <a:endParaRPr lang="sl-SI" dirty="0"/>
          </a:p>
        </p:txBody>
      </p:sp>
    </p:spTree>
    <p:extLst>
      <p:ext uri="{BB962C8B-B14F-4D97-AF65-F5344CB8AC3E}">
        <p14:creationId xmlns="" xmlns:p14="http://schemas.microsoft.com/office/powerpoint/2010/main" val="3401376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Table 2.1:</a:t>
            </a:r>
            <a:r>
              <a:rPr lang="en-GB" dirty="0"/>
              <a:t> Relationship between Safety Function Type and Safety Categories.</a:t>
            </a:r>
          </a:p>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22</a:t>
            </a:fld>
            <a:endParaRPr lang="sl-SI" dirty="0"/>
          </a:p>
        </p:txBody>
      </p:sp>
    </p:spTree>
    <p:extLst>
      <p:ext uri="{BB962C8B-B14F-4D97-AF65-F5344CB8AC3E}">
        <p14:creationId xmlns="" xmlns:p14="http://schemas.microsoft.com/office/powerpoint/2010/main" val="19577726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24</a:t>
            </a:fld>
            <a:endParaRPr lang="sl-SI" dirty="0"/>
          </a:p>
        </p:txBody>
      </p:sp>
    </p:spTree>
    <p:extLst>
      <p:ext uri="{BB962C8B-B14F-4D97-AF65-F5344CB8AC3E}">
        <p14:creationId xmlns="" xmlns:p14="http://schemas.microsoft.com/office/powerpoint/2010/main" val="3255907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25</a:t>
            </a:fld>
            <a:endParaRPr lang="sl-SI" dirty="0"/>
          </a:p>
        </p:txBody>
      </p:sp>
    </p:spTree>
    <p:extLst>
      <p:ext uri="{BB962C8B-B14F-4D97-AF65-F5344CB8AC3E}">
        <p14:creationId xmlns="" xmlns:p14="http://schemas.microsoft.com/office/powerpoint/2010/main" val="32800593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8AD240-CF06-47CD-99C3-8035E057ED30}" type="slidenum">
              <a:rPr lang="sl-SI" smtClean="0"/>
              <a:pPr/>
              <a:t>26</a:t>
            </a:fld>
            <a:endParaRPr lang="sl-SI" dirty="0"/>
          </a:p>
        </p:txBody>
      </p:sp>
    </p:spTree>
    <p:extLst>
      <p:ext uri="{BB962C8B-B14F-4D97-AF65-F5344CB8AC3E}">
        <p14:creationId xmlns="" xmlns:p14="http://schemas.microsoft.com/office/powerpoint/2010/main" val="33554444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27</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29</a:t>
            </a:fld>
            <a:endParaRPr lang="sl-SI" dirty="0"/>
          </a:p>
        </p:txBody>
      </p:sp>
    </p:spTree>
    <p:extLst>
      <p:ext uri="{BB962C8B-B14F-4D97-AF65-F5344CB8AC3E}">
        <p14:creationId xmlns="" xmlns:p14="http://schemas.microsoft.com/office/powerpoint/2010/main" val="117213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3</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6113" y="744538"/>
            <a:ext cx="5376862" cy="3722687"/>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30</a:t>
            </a:fld>
            <a:endParaRPr lang="en-GB"/>
          </a:p>
        </p:txBody>
      </p:sp>
    </p:spTree>
    <p:extLst>
      <p:ext uri="{BB962C8B-B14F-4D97-AF65-F5344CB8AC3E}">
        <p14:creationId xmlns="" xmlns:p14="http://schemas.microsoft.com/office/powerpoint/2010/main" val="2449169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purpose of safety classification in a nuclear power plant is to identify and categorize the safety functions and to identify and classify the related SSC items on the basis of their safety significance.</a:t>
            </a:r>
          </a:p>
          <a:p>
            <a:r>
              <a:rPr lang="en-GB" dirty="0" smtClean="0"/>
              <a:t> </a:t>
            </a:r>
          </a:p>
          <a:p>
            <a:r>
              <a:rPr lang="en-GB" dirty="0" smtClean="0"/>
              <a:t>This will ensure that the appropriate engineering design rules are determined for each safety class, so that SSCs are designed, manufactured, constructed, installed, commissioned, quality assured, maintained, tested and inspected to standards appropriate to their safety significance. </a:t>
            </a:r>
          </a:p>
          <a:p>
            <a:r>
              <a:rPr lang="en-GB" dirty="0" smtClean="0"/>
              <a:t> </a:t>
            </a:r>
          </a:p>
          <a:p>
            <a:r>
              <a:rPr lang="en-GB" dirty="0" smtClean="0"/>
              <a:t>This Module describes the present requirements agreed by consensus for the classification of SSCs which have a role in the nuclear safety of the plant. It describes a systematic approach to identify and categorize the functions to be considered in the classification process, identify the SSCs which have a role in performing those functions, and a classification of the SSCs in a manner commensurate with their importance for the function and category. Finally it describes how design requirements, such as design codes and standards are set up for each safety class and couple examples of the SSC classification in the existing designs. </a:t>
            </a:r>
          </a:p>
          <a:p>
            <a:r>
              <a:rPr lang="en-US" dirty="0" smtClean="0"/>
              <a:t>The functions to be categorized are those required to accomplish the main safety functions for the different plant states and primarily those credited in the safety analysis.</a:t>
            </a:r>
            <a:endParaRPr lang="en-GB" dirty="0" smtClean="0"/>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that the power plant has structures, systems and components (SSCs) capable of performing safety functions.</a:t>
            </a:r>
            <a:endParaRPr lang="en-GB" dirty="0"/>
          </a:p>
          <a:p>
            <a:r>
              <a:rPr lang="en-US" dirty="0"/>
              <a:t> This will enable the design to meet the general safety requirements. </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6</a:t>
            </a:fld>
            <a:endParaRPr lang="sl-SI" dirty="0"/>
          </a:p>
        </p:txBody>
      </p:sp>
    </p:spTree>
    <p:extLst>
      <p:ext uri="{BB962C8B-B14F-4D97-AF65-F5344CB8AC3E}">
        <p14:creationId xmlns="" xmlns:p14="http://schemas.microsoft.com/office/powerpoint/2010/main" val="2060036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that the power plant has structures, systems and components (SSCs) capable of performing safety functions.</a:t>
            </a:r>
            <a:endParaRPr lang="en-GB" dirty="0"/>
          </a:p>
          <a:p>
            <a:r>
              <a:rPr lang="en-US" dirty="0"/>
              <a:t> This will enable the design to meet the general safety requirements. </a:t>
            </a:r>
            <a:endParaRPr lang="en-GB"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7</a:t>
            </a:fld>
            <a:endParaRPr lang="sl-SI" dirty="0"/>
          </a:p>
        </p:txBody>
      </p:sp>
    </p:spTree>
    <p:extLst>
      <p:ext uri="{BB962C8B-B14F-4D97-AF65-F5344CB8AC3E}">
        <p14:creationId xmlns="" xmlns:p14="http://schemas.microsoft.com/office/powerpoint/2010/main" val="2060036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750A1E1-C8D9-4447-9192-37BA973CD27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categorization of functions recommended in the </a:t>
            </a:r>
            <a:r>
              <a:rPr lang="en-GB" dirty="0" smtClean="0"/>
              <a:t>SSG-30 </a:t>
            </a:r>
            <a:r>
              <a:rPr lang="en-GB" dirty="0"/>
              <a:t>is based on the three safety categories. On the basis of their classification, SSCs are designed, manufactured, constructed, installed, commissioned, operated, tested, inspected and maintained in accordance with established processes that ensure design specifications and the expected levels of safety performance are achieved.</a:t>
            </a:r>
          </a:p>
          <a:p>
            <a:r>
              <a:rPr lang="en-GB" dirty="0"/>
              <a:t> </a:t>
            </a:r>
          </a:p>
          <a:p>
            <a:endParaRPr lang="en-GB" dirty="0"/>
          </a:p>
          <a:p>
            <a:r>
              <a:rPr lang="en-GB" dirty="0"/>
              <a:t>Safety classification should be performed during the plant design, system design and equipment design phases. </a:t>
            </a:r>
          </a:p>
          <a:p>
            <a:r>
              <a:rPr lang="en-GB" dirty="0"/>
              <a:t> </a:t>
            </a:r>
          </a:p>
          <a:p>
            <a:r>
              <a:rPr lang="en-GB" dirty="0"/>
              <a:t>It should be reviewed for any relevant changes during construction, commissioning, operation and subsequent stages of the plant’s lifetime.</a:t>
            </a:r>
          </a:p>
        </p:txBody>
      </p:sp>
      <p:sp>
        <p:nvSpPr>
          <p:cNvPr id="4" name="Slide Number Placeholder 3"/>
          <p:cNvSpPr>
            <a:spLocks noGrp="1"/>
          </p:cNvSpPr>
          <p:nvPr>
            <p:ph type="sldNum" sz="quarter" idx="10"/>
          </p:nvPr>
        </p:nvSpPr>
        <p:spPr/>
        <p:txBody>
          <a:bodyPr/>
          <a:lstStyle/>
          <a:p>
            <a:fld id="{A08AD240-CF06-47CD-99C3-8035E057ED30}" type="slidenum">
              <a:rPr lang="sl-SI" smtClean="0"/>
              <a:pPr/>
              <a:t>9</a:t>
            </a:fld>
            <a:endParaRPr lang="sl-SI" dirty="0"/>
          </a:p>
        </p:txBody>
      </p:sp>
    </p:spTree>
    <p:extLst>
      <p:ext uri="{BB962C8B-B14F-4D97-AF65-F5344CB8AC3E}">
        <p14:creationId xmlns="" xmlns:p14="http://schemas.microsoft.com/office/powerpoint/2010/main" val="2443315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chemeClr val="bg1"/>
                </a:solidFill>
                <a:latin typeface="Calibri" panose="020F0502020204030204" pitchFamily="34" charset="0"/>
                <a:ea typeface="+mn-ea"/>
                <a:cs typeface="+mn-cs"/>
              </a:rPr>
              <a:t>15-26 January</a:t>
            </a:r>
            <a:r>
              <a:rPr lang="en-GB" sz="1400" b="0" kern="1200" dirty="0" smtClean="0">
                <a:solidFill>
                  <a:schemeClr val="bg1"/>
                </a:solidFill>
                <a:latin typeface="Calibri" panose="020F0502020204030204" pitchFamily="34" charset="0"/>
                <a:ea typeface="+mn-ea"/>
                <a:cs typeface="+mn-cs"/>
              </a:rPr>
              <a:t> – </a:t>
            </a:r>
            <a:r>
              <a:rPr lang="hu-HU" sz="1400" b="0" kern="1200" dirty="0" smtClean="0">
                <a:solidFill>
                  <a:schemeClr val="bg1"/>
                </a:solidFill>
                <a:latin typeface="Calibri" panose="020F0502020204030204" pitchFamily="34" charset="0"/>
                <a:ea typeface="+mn-ea"/>
                <a:cs typeface="+mn-cs"/>
              </a:rPr>
              <a:t>19-30 March </a:t>
            </a:r>
            <a:r>
              <a:rPr lang="en-US" sz="1400" b="0" kern="1200" dirty="0" smtClean="0">
                <a:solidFill>
                  <a:schemeClr val="bg1"/>
                </a:solidFill>
                <a:latin typeface="Calibri" panose="020F0502020204030204" pitchFamily="34" charset="0"/>
                <a:ea typeface="+mn-ea"/>
                <a:cs typeface="+mn-cs"/>
              </a:rPr>
              <a:t>201</a:t>
            </a:r>
            <a:r>
              <a:rPr lang="hu-HU" sz="1400" b="0" kern="1200" dirty="0" smtClean="0">
                <a:solidFill>
                  <a:schemeClr val="bg1"/>
                </a:solidFill>
                <a:latin typeface="Calibri" panose="020F0502020204030204" pitchFamily="34" charset="0"/>
                <a:ea typeface="+mn-ea"/>
                <a:cs typeface="+mn-cs"/>
              </a:rPr>
              <a:t>8</a:t>
            </a:r>
          </a:p>
        </p:txBody>
      </p:sp>
    </p:spTree>
    <p:extLst>
      <p:ext uri="{BB962C8B-B14F-4D97-AF65-F5344CB8AC3E}">
        <p14:creationId xmlns=""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en-US" smtClean="0"/>
              <a:t>15-26 January - 19-30 March 2018</a:t>
            </a:r>
            <a:endParaRPr lang="en-US" dirty="0"/>
          </a:p>
        </p:txBody>
      </p:sp>
      <p:sp>
        <p:nvSpPr>
          <p:cNvPr id="14" name="Footer Placeholder 13"/>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rgbClr val="000000"/>
                </a:solidFill>
                <a:latin typeface="Calibri" panose="020F0502020204030204" pitchFamily="34" charset="0"/>
                <a:ea typeface="+mn-ea"/>
                <a:cs typeface="+mn-cs"/>
              </a:rPr>
              <a:t>15-26 January</a:t>
            </a:r>
            <a:r>
              <a:rPr lang="en-GB" sz="1400" b="0" kern="1200" dirty="0" smtClean="0">
                <a:solidFill>
                  <a:srgbClr val="000000"/>
                </a:solidFill>
                <a:latin typeface="Calibri" panose="020F0502020204030204" pitchFamily="34" charset="0"/>
                <a:ea typeface="+mn-ea"/>
                <a:cs typeface="+mn-cs"/>
              </a:rPr>
              <a:t> – </a:t>
            </a:r>
            <a:r>
              <a:rPr lang="hu-HU" sz="1400" b="0" kern="1200" dirty="0" smtClean="0">
                <a:solidFill>
                  <a:srgbClr val="000000"/>
                </a:solidFill>
                <a:latin typeface="Calibri" panose="020F0502020204030204" pitchFamily="34" charset="0"/>
                <a:ea typeface="+mn-ea"/>
                <a:cs typeface="+mn-cs"/>
              </a:rPr>
              <a:t>19-30 March </a:t>
            </a:r>
            <a:r>
              <a:rPr lang="en-US" sz="1400" b="0" kern="1200" dirty="0" smtClean="0">
                <a:solidFill>
                  <a:srgbClr val="000000"/>
                </a:solidFill>
                <a:latin typeface="Calibri" panose="020F0502020204030204" pitchFamily="34" charset="0"/>
                <a:ea typeface="+mn-ea"/>
                <a:cs typeface="+mn-cs"/>
              </a:rPr>
              <a:t>201</a:t>
            </a:r>
            <a:r>
              <a:rPr lang="hu-HU" sz="1400" b="0" kern="1200" dirty="0" smtClean="0">
                <a:solidFill>
                  <a:srgbClr val="000000"/>
                </a:solidFill>
                <a:latin typeface="Calibri" panose="020F0502020204030204" pitchFamily="34" charset="0"/>
                <a:ea typeface="+mn-ea"/>
                <a:cs typeface="+mn-cs"/>
              </a:rPr>
              <a:t>8</a:t>
            </a:r>
          </a:p>
        </p:txBody>
      </p:sp>
    </p:spTree>
    <p:extLst>
      <p:ext uri="{BB962C8B-B14F-4D97-AF65-F5344CB8AC3E}">
        <p14:creationId xmlns=""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en-US" smtClean="0"/>
              <a:t>15-26 January - 19-30 March 2018</a:t>
            </a:r>
            <a:endParaRPr lang="en-US" dirty="0"/>
          </a:p>
        </p:txBody>
      </p:sp>
      <p:sp>
        <p:nvSpPr>
          <p:cNvPr id="15" name="Footer Placeholder 14"/>
          <p:cNvSpPr>
            <a:spLocks noGrp="1"/>
          </p:cNvSpPr>
          <p:nvPr>
            <p:ph type="ftr" sz="quarter" idx="11"/>
          </p:nvPr>
        </p:nvSpPr>
        <p:spPr/>
        <p:txBody>
          <a:bodyPr/>
          <a:lstStyle>
            <a:lvl1pPr algn="l">
              <a:defRPr/>
            </a:lvl1pPr>
          </a:lstStyle>
          <a:p>
            <a:r>
              <a:rPr lang="en-US" smtClean="0"/>
              <a:t>Safety Classification of Systems, Structures and Components</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en-US" smtClean="0"/>
              <a:t>15-26 January - 19-30 March 2018</a:t>
            </a:r>
            <a:endParaRPr lang="en-US" dirty="0"/>
          </a:p>
        </p:txBody>
      </p:sp>
      <p:sp>
        <p:nvSpPr>
          <p:cNvPr id="17" name="Footer Placeholder 16"/>
          <p:cNvSpPr>
            <a:spLocks noGrp="1"/>
          </p:cNvSpPr>
          <p:nvPr>
            <p:ph type="ftr" sz="quarter" idx="11"/>
          </p:nvPr>
        </p:nvSpPr>
        <p:spPr/>
        <p:txBody>
          <a:bodyPr/>
          <a:lstStyle>
            <a:lvl1pPr algn="l">
              <a:defRPr/>
            </a:lvl1pPr>
          </a:lstStyle>
          <a:p>
            <a:r>
              <a:rPr lang="en-US" smtClean="0"/>
              <a:t>Safety Classification of Systems, Structures and Components</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en-US" smtClean="0"/>
              <a:t>15-26 January - 19-30 March 2018</a:t>
            </a:r>
            <a:endParaRPr lang="en-US" dirty="0"/>
          </a:p>
        </p:txBody>
      </p:sp>
      <p:sp>
        <p:nvSpPr>
          <p:cNvPr id="10" name="Footer Placeholder 9"/>
          <p:cNvSpPr>
            <a:spLocks noGrp="1"/>
          </p:cNvSpPr>
          <p:nvPr>
            <p:ph type="ftr" sz="quarter" idx="11"/>
          </p:nvPr>
        </p:nvSpPr>
        <p:spPr/>
        <p:txBody>
          <a:bodyPr/>
          <a:lstStyle>
            <a:lvl1pPr algn="l">
              <a:defRPr/>
            </a:lvl1pPr>
          </a:lstStyle>
          <a:p>
            <a:r>
              <a:rPr lang="en-US" smtClean="0"/>
              <a:t>Safety Classification of Systems, Structures and Components</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en-US" smtClean="0"/>
              <a:t>15-26 January - 19-30 March 2018</a:t>
            </a:r>
            <a:endParaRPr lang="en-US" dirty="0"/>
          </a:p>
        </p:txBody>
      </p:sp>
      <p:sp>
        <p:nvSpPr>
          <p:cNvPr id="12" name="Footer Placeholder 11"/>
          <p:cNvSpPr>
            <a:spLocks noGrp="1"/>
          </p:cNvSpPr>
          <p:nvPr>
            <p:ph type="ftr" sz="quarter" idx="11"/>
          </p:nvPr>
        </p:nvSpPr>
        <p:spPr/>
        <p:txBody>
          <a:bodyPr/>
          <a:lstStyle>
            <a:lvl1pPr algn="l">
              <a:defRPr/>
            </a:lvl1pPr>
          </a:lstStyle>
          <a:p>
            <a:r>
              <a:rPr lang="en-US" smtClean="0"/>
              <a:t>Safety Classification of Systems, Structures and Components</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 xmlns:p14="http://schemas.microsoft.com/office/powerpoint/2010/main" val="107150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smtClean="0"/>
              <a:t>15-26 January - 19-30 March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US" smtClean="0"/>
              <a:t>Safety Classification of Systems, Structures and Components</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Safety Classification of Structures, Systems and Components</a:t>
            </a:r>
            <a:endParaRPr lang="en-GB" dirty="0"/>
          </a:p>
        </p:txBody>
      </p:sp>
      <p:sp>
        <p:nvSpPr>
          <p:cNvPr id="3" name="Subtitle 2"/>
          <p:cNvSpPr>
            <a:spLocks noGrp="1"/>
          </p:cNvSpPr>
          <p:nvPr>
            <p:ph type="subTitle" idx="1"/>
          </p:nvPr>
        </p:nvSpPr>
        <p:spPr/>
        <p:txBody>
          <a:bodyPr/>
          <a:lstStyle/>
          <a:p>
            <a:r>
              <a:rPr lang="en-GB" dirty="0" smtClean="0"/>
              <a:t>Jay Hopkins</a:t>
            </a:r>
            <a:endParaRPr lang="hu-HU" dirty="0" smtClean="0"/>
          </a:p>
          <a:p>
            <a:r>
              <a:rPr lang="en-US" dirty="0" smtClean="0"/>
              <a:t>IAEA</a:t>
            </a:r>
            <a:endParaRPr lang="hu-HU" dirty="0" smtClean="0"/>
          </a:p>
          <a:p>
            <a:r>
              <a:rPr lang="en-US" dirty="0" smtClean="0"/>
              <a:t>J.Hopkins@iaea.org</a:t>
            </a:r>
            <a:endParaRPr lang="en-GB" dirty="0"/>
          </a:p>
        </p:txBody>
      </p:sp>
    </p:spTree>
    <p:extLst>
      <p:ext uri="{BB962C8B-B14F-4D97-AF65-F5344CB8AC3E}">
        <p14:creationId xmlns=""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Pre-requisites to Safety classification (1/2)</a:t>
            </a:r>
            <a:endParaRPr lang="en-GB" noProof="0" dirty="0"/>
          </a:p>
        </p:txBody>
      </p:sp>
      <p:sp>
        <p:nvSpPr>
          <p:cNvPr id="3" name="Content Placeholder 2"/>
          <p:cNvSpPr>
            <a:spLocks noGrp="1"/>
          </p:cNvSpPr>
          <p:nvPr>
            <p:ph idx="1"/>
          </p:nvPr>
        </p:nvSpPr>
        <p:spPr>
          <a:xfrm>
            <a:off x="283029" y="1484313"/>
            <a:ext cx="9115939" cy="4680000"/>
          </a:xfrm>
        </p:spPr>
        <p:txBody>
          <a:bodyPr>
            <a:normAutofit/>
          </a:bodyPr>
          <a:lstStyle/>
          <a:p>
            <a:r>
              <a:rPr lang="en-GB" noProof="0" dirty="0" smtClean="0"/>
              <a:t>Prior starting the safety classification process, following inputs are necessary: </a:t>
            </a:r>
          </a:p>
          <a:p>
            <a:pPr lvl="1"/>
            <a:r>
              <a:rPr lang="en-GB" noProof="0" dirty="0" smtClean="0"/>
              <a:t>Radiological releases limits established by the Regulatory Body for operational conditions and for the different accident conditions;</a:t>
            </a:r>
          </a:p>
          <a:p>
            <a:pPr lvl="1"/>
            <a:r>
              <a:rPr lang="en-GB" noProof="0" dirty="0" smtClean="0"/>
              <a:t>Plant system description;</a:t>
            </a:r>
          </a:p>
          <a:p>
            <a:pPr lvl="1"/>
            <a:r>
              <a:rPr lang="en-GB" noProof="0" dirty="0" smtClean="0"/>
              <a:t>Plant states definition and categorization;</a:t>
            </a:r>
          </a:p>
          <a:p>
            <a:pPr lvl="1"/>
            <a:r>
              <a:rPr lang="en-GB" noProof="0" dirty="0" smtClean="0"/>
              <a:t>Postulated Initiating Events (PIE) considered in the design with their estimated frequency of occurrence.</a:t>
            </a:r>
          </a:p>
          <a:p>
            <a:pPr lvl="1"/>
            <a:endParaRPr lang="en-GB"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10</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6095551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Pre-requisites to Safety classification (2/2)</a:t>
            </a:r>
            <a:endParaRPr lang="en-GB" noProof="0" dirty="0"/>
          </a:p>
        </p:txBody>
      </p:sp>
      <p:sp>
        <p:nvSpPr>
          <p:cNvPr id="3" name="Content Placeholder 2"/>
          <p:cNvSpPr>
            <a:spLocks noGrp="1"/>
          </p:cNvSpPr>
          <p:nvPr>
            <p:ph idx="1"/>
          </p:nvPr>
        </p:nvSpPr>
        <p:spPr>
          <a:xfrm>
            <a:off x="283029" y="1484313"/>
            <a:ext cx="9115939" cy="4680000"/>
          </a:xfrm>
        </p:spPr>
        <p:txBody>
          <a:bodyPr>
            <a:normAutofit/>
          </a:bodyPr>
          <a:lstStyle/>
          <a:p>
            <a:r>
              <a:rPr lang="en-GB" dirty="0" smtClean="0"/>
              <a:t>Accident analysis;</a:t>
            </a:r>
          </a:p>
          <a:p>
            <a:r>
              <a:rPr lang="en-GB" dirty="0" smtClean="0"/>
              <a:t>Application of the Defence in depth concept (which systems belong to the different levels of defence);</a:t>
            </a:r>
          </a:p>
          <a:p>
            <a:r>
              <a:rPr lang="en-GB" dirty="0" smtClean="0"/>
              <a:t>PSA  level 1 is not a strict pre-requisite for the safety Classification but needed for verification of its correctness.</a:t>
            </a:r>
          </a:p>
          <a:p>
            <a:pPr lvl="1"/>
            <a:endParaRPr lang="en-GB" noProof="0" dirty="0" smtClean="0"/>
          </a:p>
        </p:txBody>
      </p:sp>
      <p:sp>
        <p:nvSpPr>
          <p:cNvPr id="4" name="Slide Number Placeholder 3"/>
          <p:cNvSpPr>
            <a:spLocks noGrp="1"/>
          </p:cNvSpPr>
          <p:nvPr>
            <p:ph type="sldNum" sz="quarter" idx="12"/>
          </p:nvPr>
        </p:nvSpPr>
        <p:spPr/>
        <p:txBody>
          <a:bodyPr/>
          <a:lstStyle/>
          <a:p>
            <a:fld id="{E820C8E4-9002-4E93-8650-B0CC00F8D49C}" type="slidenum">
              <a:rPr lang="sl-SI" smtClean="0"/>
              <a:pPr/>
              <a:t>11</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609555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Steps in the classification process</a:t>
            </a: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12</a:t>
            </a:fld>
            <a:endParaRPr lang="sl-SI" dirty="0"/>
          </a:p>
        </p:txBody>
      </p:sp>
      <p:pic>
        <p:nvPicPr>
          <p:cNvPr id="5" name="Picture 4"/>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68326" y="975280"/>
            <a:ext cx="4679209" cy="5342890"/>
          </a:xfrm>
          <a:prstGeom prst="rect">
            <a:avLst/>
          </a:prstGeom>
          <a:noFill/>
          <a:ln>
            <a:noFill/>
          </a:ln>
        </p:spPr>
      </p:pic>
      <p:sp>
        <p:nvSpPr>
          <p:cNvPr id="7" name="TextBox 6"/>
          <p:cNvSpPr txBox="1"/>
          <p:nvPr/>
        </p:nvSpPr>
        <p:spPr>
          <a:xfrm>
            <a:off x="5670680" y="1949015"/>
            <a:ext cx="4144346" cy="2187879"/>
          </a:xfrm>
          <a:prstGeom prst="rect">
            <a:avLst/>
          </a:prstGeom>
          <a:solidFill>
            <a:srgbClr val="FF9933">
              <a:alpha val="49804"/>
            </a:srgbClr>
          </a:solidFill>
        </p:spPr>
        <p:txBody>
          <a:bodyPr wrap="square" lIns="108000" tIns="108000" rIns="108000" bIns="108000" rtlCol="0">
            <a:spAutoFit/>
          </a:bodyPr>
          <a:lstStyle/>
          <a:p>
            <a:pPr marL="0" lvl="1"/>
            <a:r>
              <a:rPr lang="en-US" sz="1600" dirty="0" smtClean="0">
                <a:latin typeface="Arial" panose="020B0604020202020204" pitchFamily="34" charset="0"/>
                <a:cs typeface="Arial" panose="020B0604020202020204" pitchFamily="34" charset="0"/>
              </a:rPr>
              <a:t>SSCs to be classified are all SSCs  necessary to accomplish the Fundamental Safety functions as defined in SSR2/1 Req. 4.</a:t>
            </a:r>
          </a:p>
          <a:p>
            <a:pPr marL="0" lvl="1"/>
            <a:r>
              <a:rPr lang="en-US" sz="1600" dirty="0" smtClean="0">
                <a:latin typeface="Arial" panose="020B0604020202020204" pitchFamily="34" charset="0"/>
                <a:cs typeface="Arial" panose="020B0604020202020204" pitchFamily="34" charset="0"/>
              </a:rPr>
              <a:t>SSCs candidates for classification cannot be all captured if only systems performing the fundamental safety function for the different plant states are considered.</a:t>
            </a:r>
            <a:endParaRPr lang="en-US" sz="1600" dirty="0">
              <a:latin typeface="Arial" panose="020B0604020202020204" pitchFamily="34" charset="0"/>
              <a:cs typeface="Arial" panose="020B0604020202020204" pitchFamily="34" charset="0"/>
            </a:endParaRPr>
          </a:p>
        </p:txBody>
      </p:sp>
      <p:sp>
        <p:nvSpPr>
          <p:cNvPr id="6" name="Date Placeholder 5"/>
          <p:cNvSpPr>
            <a:spLocks noGrp="1"/>
          </p:cNvSpPr>
          <p:nvPr>
            <p:ph type="dt" sz="half" idx="10"/>
          </p:nvPr>
        </p:nvSpPr>
        <p:spPr/>
        <p:txBody>
          <a:bodyPr/>
          <a:lstStyle/>
          <a:p>
            <a:pPr algn="ctr"/>
            <a:r>
              <a:rPr lang="en-US" smtClean="0"/>
              <a:t>15-26 January - 19-30 March 2018</a:t>
            </a:r>
            <a:endParaRPr lang="en-US" dirty="0"/>
          </a:p>
        </p:txBody>
      </p:sp>
      <p:sp>
        <p:nvSpPr>
          <p:cNvPr id="8" name="Footer Placeholder 7"/>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788243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Generic principle for design of NPP (1/2) </a:t>
            </a:r>
            <a:endParaRPr lang="en-GB" noProof="0" dirty="0"/>
          </a:p>
        </p:txBody>
      </p:sp>
      <p:sp>
        <p:nvSpPr>
          <p:cNvPr id="3" name="Content Placeholder 2"/>
          <p:cNvSpPr>
            <a:spLocks noGrp="1"/>
          </p:cNvSpPr>
          <p:nvPr>
            <p:ph idx="1"/>
          </p:nvPr>
        </p:nvSpPr>
        <p:spPr>
          <a:xfrm>
            <a:off x="404327" y="1484312"/>
            <a:ext cx="4164927" cy="4710541"/>
          </a:xfrm>
        </p:spPr>
        <p:txBody>
          <a:bodyPr>
            <a:normAutofit fontScale="85000" lnSpcReduction="20000"/>
          </a:bodyPr>
          <a:lstStyle/>
          <a:p>
            <a:r>
              <a:rPr lang="en-GB" noProof="0" dirty="0" smtClean="0"/>
              <a:t>Use of </a:t>
            </a:r>
            <a:r>
              <a:rPr lang="en-GB" b="1" noProof="0" dirty="0" smtClean="0">
                <a:solidFill>
                  <a:srgbClr val="654A15"/>
                </a:solidFill>
              </a:rPr>
              <a:t>deterministic </a:t>
            </a:r>
            <a:r>
              <a:rPr lang="en-GB" noProof="0" dirty="0" smtClean="0"/>
              <a:t>methodologies.</a:t>
            </a:r>
          </a:p>
          <a:p>
            <a:r>
              <a:rPr lang="en-GB" noProof="0" dirty="0" smtClean="0"/>
              <a:t>To make </a:t>
            </a:r>
            <a:r>
              <a:rPr lang="en-GB" b="1" noProof="0" dirty="0" smtClean="0">
                <a:solidFill>
                  <a:srgbClr val="654A15"/>
                </a:solidFill>
              </a:rPr>
              <a:t>risks </a:t>
            </a:r>
            <a:r>
              <a:rPr lang="en-GB" sz="1800" noProof="0" dirty="0" smtClean="0"/>
              <a:t>(consequences versus frequency) </a:t>
            </a:r>
            <a:r>
              <a:rPr lang="en-GB" b="1" noProof="0" dirty="0" smtClean="0">
                <a:solidFill>
                  <a:srgbClr val="654A15"/>
                </a:solidFill>
              </a:rPr>
              <a:t>acceptable:</a:t>
            </a:r>
          </a:p>
          <a:p>
            <a:pPr lvl="1"/>
            <a:r>
              <a:rPr lang="en-GB" noProof="0" dirty="0" smtClean="0"/>
              <a:t>To decrease the probability of an accident to occur;</a:t>
            </a:r>
          </a:p>
          <a:p>
            <a:pPr lvl="1"/>
            <a:r>
              <a:rPr lang="en-GB" noProof="0" dirty="0" smtClean="0"/>
              <a:t>Functions to make the consequences acceptable with regard to its probability;</a:t>
            </a:r>
          </a:p>
          <a:p>
            <a:pPr lvl="1"/>
            <a:r>
              <a:rPr lang="en-GB" noProof="0" dirty="0" smtClean="0"/>
              <a:t>A combination of preventive and mitigation measures.</a:t>
            </a: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13</a:t>
            </a:fld>
            <a:endParaRPr lang="sl-SI" dirty="0"/>
          </a:p>
        </p:txBody>
      </p:sp>
      <p:pic>
        <p:nvPicPr>
          <p:cNvPr id="6" name="Picture 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3981" y="1527002"/>
            <a:ext cx="4679209" cy="4010660"/>
          </a:xfrm>
          <a:prstGeom prst="rect">
            <a:avLst/>
          </a:prstGeom>
          <a:noFill/>
          <a:ln>
            <a:noFill/>
          </a:ln>
        </p:spPr>
      </p:pic>
      <p:sp>
        <p:nvSpPr>
          <p:cNvPr id="7" name="Date Placeholder 6"/>
          <p:cNvSpPr>
            <a:spLocks noGrp="1"/>
          </p:cNvSpPr>
          <p:nvPr>
            <p:ph type="dt" sz="half" idx="10"/>
          </p:nvPr>
        </p:nvSpPr>
        <p:spPr/>
        <p:txBody>
          <a:bodyPr/>
          <a:lstStyle/>
          <a:p>
            <a:pPr algn="ctr"/>
            <a:r>
              <a:rPr lang="en-US" smtClean="0"/>
              <a:t>15-26 January - 19-30 March 2018</a:t>
            </a:r>
            <a:endParaRPr lang="en-US" dirty="0"/>
          </a:p>
        </p:txBody>
      </p:sp>
      <p:sp>
        <p:nvSpPr>
          <p:cNvPr id="8" name="Footer Placeholder 7"/>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1909015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Generic principle for design of NPP </a:t>
            </a:r>
            <a:r>
              <a:rPr lang="en-GB" dirty="0" smtClean="0"/>
              <a:t>(2/2</a:t>
            </a:r>
            <a:r>
              <a:rPr lang="en-GB" dirty="0" smtClean="0"/>
              <a:t>) </a:t>
            </a:r>
            <a:endParaRPr lang="en-GB" dirty="0"/>
          </a:p>
        </p:txBody>
      </p:sp>
      <p:sp>
        <p:nvSpPr>
          <p:cNvPr id="3" name="Content Placeholder 2"/>
          <p:cNvSpPr>
            <a:spLocks noGrp="1"/>
          </p:cNvSpPr>
          <p:nvPr>
            <p:ph idx="1"/>
          </p:nvPr>
        </p:nvSpPr>
        <p:spPr/>
        <p:txBody>
          <a:bodyPr/>
          <a:lstStyle/>
          <a:p>
            <a:r>
              <a:rPr lang="en-GB" dirty="0" smtClean="0"/>
              <a:t>For most initiating events, a combination of both preventive and mitigation measures is implemented to decrease their frequency of occurrence and then to make their consequences acceptable and as low as reasonably practicable. </a:t>
            </a:r>
            <a:endParaRPr lang="en-GB"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dirty="0" smtClean="0"/>
              <a:t>Identification of Safety Functions</a:t>
            </a:r>
            <a:endParaRPr lang="en-GB" dirty="0"/>
          </a:p>
        </p:txBody>
      </p:sp>
    </p:spTree>
    <p:extLst>
      <p:ext uri="{BB962C8B-B14F-4D97-AF65-F5344CB8AC3E}">
        <p14:creationId xmlns="" xmlns:p14="http://schemas.microsoft.com/office/powerpoint/2010/main" val="38346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Safety Functions</a:t>
            </a:r>
            <a:endParaRPr lang="en-GB" dirty="0"/>
          </a:p>
        </p:txBody>
      </p:sp>
      <p:sp>
        <p:nvSpPr>
          <p:cNvPr id="3" name="Content Placeholder 2"/>
          <p:cNvSpPr>
            <a:spLocks noGrp="1"/>
          </p:cNvSpPr>
          <p:nvPr>
            <p:ph idx="1"/>
          </p:nvPr>
        </p:nvSpPr>
        <p:spPr/>
        <p:txBody>
          <a:bodyPr/>
          <a:lstStyle/>
          <a:p>
            <a:r>
              <a:rPr lang="en-GB" dirty="0" smtClean="0"/>
              <a:t>The term ‘function’ includes the primary function and any supporting functions that are expected to be performed to ensure the accomplishment of the primary function. </a:t>
            </a:r>
          </a:p>
          <a:p>
            <a:r>
              <a:rPr lang="en-GB" dirty="0" smtClean="0"/>
              <a:t>These functions are primarily those that are included in the safety analysis and should include functions performed at all five levels of defence in depth:</a:t>
            </a:r>
          </a:p>
          <a:p>
            <a:pPr lvl="1"/>
            <a:r>
              <a:rPr lang="en-GB" dirty="0" smtClean="0"/>
              <a:t>Prevention; </a:t>
            </a:r>
          </a:p>
          <a:p>
            <a:pPr lvl="1"/>
            <a:r>
              <a:rPr lang="en-GB" dirty="0" smtClean="0"/>
              <a:t>Detection;</a:t>
            </a:r>
          </a:p>
          <a:p>
            <a:pPr lvl="1"/>
            <a:r>
              <a:rPr lang="en-GB" dirty="0" smtClean="0"/>
              <a:t>Control and mitigation safety functions. </a:t>
            </a:r>
            <a:endParaRPr lang="en-GB"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 y="188913"/>
            <a:ext cx="9327904" cy="936625"/>
          </a:xfrm>
        </p:spPr>
        <p:txBody>
          <a:bodyPr/>
          <a:lstStyle/>
          <a:p>
            <a:r>
              <a:rPr lang="en-GB" noProof="0" dirty="0" smtClean="0"/>
              <a:t>Generic list of Safety functions to be categorized </a:t>
            </a:r>
            <a:endParaRPr lang="en-GB" noProof="0"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4155068597"/>
              </p:ext>
            </p:extLst>
          </p:nvPr>
        </p:nvGraphicFramePr>
        <p:xfrm>
          <a:off x="393404" y="1141023"/>
          <a:ext cx="6131486" cy="5326695"/>
        </p:xfrm>
        <a:graphic>
          <a:graphicData uri="http://schemas.openxmlformats.org/drawingml/2006/table">
            <a:tbl>
              <a:tblPr firstRow="1" firstCol="1" bandRow="1">
                <a:tableStyleId>{5C22544A-7EE6-4342-B048-85BDC9FD1C3A}</a:tableStyleId>
              </a:tblPr>
              <a:tblGrid>
                <a:gridCol w="2602044"/>
                <a:gridCol w="3529442"/>
              </a:tblGrid>
              <a:tr h="493199">
                <a:tc>
                  <a:txBody>
                    <a:bodyPr/>
                    <a:lstStyle/>
                    <a:p>
                      <a:pPr algn="ctr">
                        <a:spcAft>
                          <a:spcPts val="600"/>
                        </a:spcAft>
                      </a:pPr>
                      <a:r>
                        <a:rPr lang="en-US" sz="1600" b="1" kern="1200" dirty="0">
                          <a:solidFill>
                            <a:schemeClr val="lt1"/>
                          </a:solidFill>
                          <a:effectLst/>
                          <a:latin typeface="+mn-lt"/>
                          <a:ea typeface="+mn-ea"/>
                          <a:cs typeface="+mn-cs"/>
                        </a:rPr>
                        <a:t>Fundamental Safety Function</a:t>
                      </a:r>
                      <a:endParaRPr lang="en-GB" sz="1600" b="1" kern="1200" dirty="0">
                        <a:solidFill>
                          <a:schemeClr val="lt1"/>
                        </a:solidFill>
                        <a:effectLst/>
                        <a:latin typeface="+mn-lt"/>
                        <a:ea typeface="+mn-ea"/>
                        <a:cs typeface="+mn-cs"/>
                      </a:endParaRPr>
                    </a:p>
                  </a:txBody>
                  <a:tcPr marL="74295" marR="74295" marT="0" marB="0" anchor="ctr"/>
                </a:tc>
                <a:tc>
                  <a:txBody>
                    <a:bodyPr/>
                    <a:lstStyle/>
                    <a:p>
                      <a:pPr algn="ctr">
                        <a:spcAft>
                          <a:spcPts val="600"/>
                        </a:spcAft>
                      </a:pPr>
                      <a:r>
                        <a:rPr lang="en-US" sz="1600" b="1" kern="1200" dirty="0">
                          <a:solidFill>
                            <a:schemeClr val="lt1"/>
                          </a:solidFill>
                          <a:effectLst/>
                          <a:latin typeface="+mn-lt"/>
                          <a:ea typeface="+mn-ea"/>
                          <a:cs typeface="+mn-cs"/>
                        </a:rPr>
                        <a:t>Functions to be categorized for the different plant states</a:t>
                      </a:r>
                      <a:endParaRPr lang="en-GB" sz="1600" b="1" kern="1200" dirty="0">
                        <a:solidFill>
                          <a:schemeClr val="lt1"/>
                        </a:solidFill>
                        <a:effectLst/>
                        <a:latin typeface="+mn-lt"/>
                        <a:ea typeface="+mn-ea"/>
                        <a:cs typeface="+mn-cs"/>
                      </a:endParaRPr>
                    </a:p>
                  </a:txBody>
                  <a:tcPr marL="74295" marR="74295" marT="0" marB="0" anchor="ctr"/>
                </a:tc>
              </a:tr>
              <a:tr h="323662">
                <a:tc rowSpan="3">
                  <a:txBody>
                    <a:bodyPr/>
                    <a:lstStyle/>
                    <a:p>
                      <a:pPr algn="ctr">
                        <a:spcAft>
                          <a:spcPts val="600"/>
                        </a:spcAft>
                      </a:pPr>
                      <a:r>
                        <a:rPr lang="en-US" sz="1600" b="1" kern="1200" dirty="0">
                          <a:solidFill>
                            <a:schemeClr val="lt1"/>
                          </a:solidFill>
                          <a:effectLst/>
                          <a:latin typeface="+mn-lt"/>
                          <a:ea typeface="+mn-ea"/>
                          <a:cs typeface="+mn-cs"/>
                        </a:rPr>
                        <a:t>Control of Reactivity </a:t>
                      </a:r>
                      <a:endParaRPr lang="en-GB" sz="1600" b="1" kern="1200" dirty="0">
                        <a:solidFill>
                          <a:schemeClr val="lt1"/>
                        </a:solidFill>
                        <a:effectLst/>
                        <a:latin typeface="+mn-lt"/>
                        <a:ea typeface="+mn-ea"/>
                        <a:cs typeface="+mn-cs"/>
                      </a:endParaRPr>
                    </a:p>
                  </a:txBody>
                  <a:tcPr marL="74295" marR="74295" marT="0" marB="0" anchor="ctr"/>
                </a:tc>
                <a:tc>
                  <a:txBody>
                    <a:bodyPr/>
                    <a:lstStyle/>
                    <a:p>
                      <a:pPr algn="just">
                        <a:spcAft>
                          <a:spcPts val="600"/>
                        </a:spcAft>
                      </a:pPr>
                      <a:r>
                        <a:rPr lang="en-US" sz="1600" kern="1200" dirty="0">
                          <a:solidFill>
                            <a:schemeClr val="dk1"/>
                          </a:solidFill>
                          <a:effectLst/>
                          <a:latin typeface="+mn-lt"/>
                          <a:ea typeface="+mn-ea"/>
                          <a:cs typeface="+mn-cs"/>
                        </a:rPr>
                        <a:t>R1 - Maintain core criticality control</a:t>
                      </a:r>
                      <a:endParaRPr lang="en-GB" sz="1600" kern="1200" dirty="0">
                        <a:solidFill>
                          <a:schemeClr val="dk1"/>
                        </a:solidFill>
                        <a:effectLst/>
                        <a:latin typeface="+mn-lt"/>
                        <a:ea typeface="+mn-ea"/>
                        <a:cs typeface="+mn-cs"/>
                      </a:endParaRPr>
                    </a:p>
                  </a:txBody>
                  <a:tcPr marL="74295" marR="74295" marT="0" marB="0"/>
                </a:tc>
              </a:tr>
              <a:tr h="262012">
                <a:tc vMerge="1">
                  <a:txBody>
                    <a:bodyPr/>
                    <a:lstStyle/>
                    <a:p>
                      <a:endParaRPr lang="en-GB"/>
                    </a:p>
                  </a:txBody>
                  <a:tcPr/>
                </a:tc>
                <a:tc>
                  <a:txBody>
                    <a:bodyPr/>
                    <a:lstStyle/>
                    <a:p>
                      <a:pPr algn="just">
                        <a:spcAft>
                          <a:spcPts val="600"/>
                        </a:spcAft>
                      </a:pPr>
                      <a:r>
                        <a:rPr lang="en-US" sz="1600" kern="1200" dirty="0">
                          <a:solidFill>
                            <a:schemeClr val="dk1"/>
                          </a:solidFill>
                          <a:effectLst/>
                          <a:latin typeface="+mn-lt"/>
                          <a:ea typeface="+mn-ea"/>
                          <a:cs typeface="+mn-cs"/>
                        </a:rPr>
                        <a:t>R2 - Shutdown and maintain core sub-criticality</a:t>
                      </a:r>
                      <a:endParaRPr lang="en-GB" sz="1600" kern="1200" dirty="0">
                        <a:solidFill>
                          <a:schemeClr val="dk1"/>
                        </a:solidFill>
                        <a:effectLst/>
                        <a:latin typeface="+mn-lt"/>
                        <a:ea typeface="+mn-ea"/>
                        <a:cs typeface="+mn-cs"/>
                      </a:endParaRPr>
                    </a:p>
                  </a:txBody>
                  <a:tcPr marL="74295" marR="74295" marT="0" marB="0"/>
                </a:tc>
              </a:tr>
              <a:tr h="271259">
                <a:tc vMerge="1">
                  <a:txBody>
                    <a:bodyPr/>
                    <a:lstStyle/>
                    <a:p>
                      <a:endParaRPr lang="en-GB"/>
                    </a:p>
                  </a:txBody>
                  <a:tcPr/>
                </a:tc>
                <a:tc>
                  <a:txBody>
                    <a:bodyPr/>
                    <a:lstStyle/>
                    <a:p>
                      <a:pPr algn="just">
                        <a:spcAft>
                          <a:spcPts val="600"/>
                        </a:spcAft>
                      </a:pPr>
                      <a:r>
                        <a:rPr lang="en-GB" sz="1600" kern="1200" dirty="0" smtClean="0">
                          <a:solidFill>
                            <a:schemeClr val="dk1"/>
                          </a:solidFill>
                          <a:effectLst/>
                          <a:latin typeface="+mn-lt"/>
                          <a:ea typeface="+mn-ea"/>
                          <a:cs typeface="+mn-cs"/>
                        </a:rPr>
                        <a:t>.......</a:t>
                      </a:r>
                      <a:endParaRPr lang="en-GB" sz="1600" kern="1200" dirty="0">
                        <a:solidFill>
                          <a:schemeClr val="dk1"/>
                        </a:solidFill>
                        <a:effectLst/>
                        <a:latin typeface="+mn-lt"/>
                        <a:ea typeface="+mn-ea"/>
                        <a:cs typeface="+mn-cs"/>
                      </a:endParaRPr>
                    </a:p>
                  </a:txBody>
                  <a:tcPr marL="74295" marR="74295" marT="0" marB="0"/>
                </a:tc>
              </a:tr>
              <a:tr h="493199">
                <a:tc rowSpan="3">
                  <a:txBody>
                    <a:bodyPr/>
                    <a:lstStyle/>
                    <a:p>
                      <a:pPr marL="0" algn="ctr" defTabSz="914400" rtl="0" eaLnBrk="1" latinLnBrk="0" hangingPunct="1">
                        <a:spcAft>
                          <a:spcPts val="600"/>
                        </a:spcAft>
                      </a:pPr>
                      <a:r>
                        <a:rPr lang="en-US" sz="1600" b="1" kern="1200" dirty="0">
                          <a:solidFill>
                            <a:schemeClr val="lt1"/>
                          </a:solidFill>
                          <a:effectLst/>
                          <a:latin typeface="+mn-lt"/>
                          <a:ea typeface="+mn-ea"/>
                          <a:cs typeface="+mn-cs"/>
                        </a:rPr>
                        <a:t>Heat removal</a:t>
                      </a:r>
                      <a:endParaRPr lang="en-GB" sz="1600" b="1" kern="1200" dirty="0">
                        <a:solidFill>
                          <a:schemeClr val="lt1"/>
                        </a:solidFill>
                        <a:effectLst/>
                        <a:latin typeface="+mn-lt"/>
                        <a:ea typeface="+mn-ea"/>
                        <a:cs typeface="+mn-cs"/>
                      </a:endParaRPr>
                    </a:p>
                  </a:txBody>
                  <a:tcPr marL="74295" marR="74295" marT="0" marB="0" anchor="ctr"/>
                </a:tc>
                <a:tc>
                  <a:txBody>
                    <a:bodyPr/>
                    <a:lstStyle/>
                    <a:p>
                      <a:pPr algn="just">
                        <a:spcAft>
                          <a:spcPts val="600"/>
                        </a:spcAft>
                      </a:pPr>
                      <a:r>
                        <a:rPr lang="en-US" sz="1600" kern="1200" dirty="0">
                          <a:solidFill>
                            <a:schemeClr val="dk1"/>
                          </a:solidFill>
                          <a:effectLst/>
                          <a:latin typeface="+mn-lt"/>
                          <a:ea typeface="+mn-ea"/>
                          <a:cs typeface="+mn-cs"/>
                        </a:rPr>
                        <a:t>H1 - Maintain sufficient RCS water inventory for core cooling</a:t>
                      </a:r>
                      <a:endParaRPr lang="en-GB" sz="1600" kern="1200" dirty="0">
                        <a:solidFill>
                          <a:schemeClr val="dk1"/>
                        </a:solidFill>
                        <a:effectLst/>
                        <a:latin typeface="+mn-lt"/>
                        <a:ea typeface="+mn-ea"/>
                        <a:cs typeface="+mn-cs"/>
                      </a:endParaRPr>
                    </a:p>
                  </a:txBody>
                  <a:tcPr marL="74295" marR="74295" marT="0" marB="0"/>
                </a:tc>
              </a:tr>
              <a:tr h="262012">
                <a:tc vMerge="1">
                  <a:txBody>
                    <a:bodyPr/>
                    <a:lstStyle/>
                    <a:p>
                      <a:endParaRPr lang="en-GB"/>
                    </a:p>
                  </a:txBody>
                  <a:tcPr/>
                </a:tc>
                <a:tc>
                  <a:txBody>
                    <a:bodyPr/>
                    <a:lstStyle/>
                    <a:p>
                      <a:pPr algn="just">
                        <a:spcAft>
                          <a:spcPts val="600"/>
                        </a:spcAft>
                      </a:pPr>
                      <a:r>
                        <a:rPr lang="en-US" sz="1600" kern="1200" dirty="0">
                          <a:solidFill>
                            <a:schemeClr val="dk1"/>
                          </a:solidFill>
                          <a:effectLst/>
                          <a:latin typeface="+mn-lt"/>
                          <a:ea typeface="+mn-ea"/>
                          <a:cs typeface="+mn-cs"/>
                        </a:rPr>
                        <a:t>H2 - Remove heat from the core to the reactor coolant</a:t>
                      </a:r>
                      <a:endParaRPr lang="en-GB" sz="1600" kern="1200" dirty="0">
                        <a:solidFill>
                          <a:schemeClr val="dk1"/>
                        </a:solidFill>
                        <a:effectLst/>
                        <a:latin typeface="+mn-lt"/>
                        <a:ea typeface="+mn-ea"/>
                        <a:cs typeface="+mn-cs"/>
                      </a:endParaRPr>
                    </a:p>
                  </a:txBody>
                  <a:tcPr marL="74295" marR="74295" marT="0" marB="0"/>
                </a:tc>
              </a:tr>
              <a:tr h="271259">
                <a:tc vMerge="1">
                  <a:txBody>
                    <a:bodyPr/>
                    <a:lstStyle/>
                    <a:p>
                      <a:endParaRPr lang="en-GB"/>
                    </a:p>
                  </a:txBody>
                  <a:tcPr/>
                </a:tc>
                <a:tc>
                  <a:txBody>
                    <a:bodyPr/>
                    <a:lstStyle/>
                    <a:p>
                      <a:pPr algn="just">
                        <a:spcAft>
                          <a:spcPts val="600"/>
                        </a:spcAft>
                      </a:pPr>
                      <a:r>
                        <a:rPr lang="en-GB" sz="1600" kern="1200" dirty="0" smtClean="0">
                          <a:solidFill>
                            <a:schemeClr val="dk1"/>
                          </a:solidFill>
                          <a:effectLst/>
                          <a:latin typeface="+mn-lt"/>
                          <a:ea typeface="+mn-ea"/>
                          <a:cs typeface="+mn-cs"/>
                        </a:rPr>
                        <a:t>........</a:t>
                      </a:r>
                      <a:endParaRPr lang="en-GB" sz="1600" kern="1200" dirty="0">
                        <a:solidFill>
                          <a:schemeClr val="dk1"/>
                        </a:solidFill>
                        <a:effectLst/>
                        <a:latin typeface="+mn-lt"/>
                        <a:ea typeface="+mn-ea"/>
                        <a:cs typeface="+mn-cs"/>
                      </a:endParaRPr>
                    </a:p>
                  </a:txBody>
                  <a:tcPr marL="74295" marR="74295" marT="0" marB="0"/>
                </a:tc>
              </a:tr>
              <a:tr h="262012">
                <a:tc rowSpan="3">
                  <a:txBody>
                    <a:bodyPr/>
                    <a:lstStyle/>
                    <a:p>
                      <a:pPr marL="0" algn="ctr" defTabSz="914400" rtl="0" eaLnBrk="1" latinLnBrk="0" hangingPunct="1">
                        <a:spcAft>
                          <a:spcPts val="600"/>
                        </a:spcAft>
                      </a:pPr>
                      <a:r>
                        <a:rPr lang="en-US" sz="1600" b="1" kern="1200" dirty="0">
                          <a:solidFill>
                            <a:schemeClr val="lt1"/>
                          </a:solidFill>
                          <a:effectLst/>
                          <a:latin typeface="+mn-lt"/>
                          <a:ea typeface="+mn-ea"/>
                          <a:cs typeface="+mn-cs"/>
                        </a:rPr>
                        <a:t>Confinement of radioactive material </a:t>
                      </a:r>
                      <a:endParaRPr lang="en-GB" sz="1600" b="1" kern="1200" dirty="0">
                        <a:solidFill>
                          <a:schemeClr val="lt1"/>
                        </a:solidFill>
                        <a:effectLst/>
                        <a:latin typeface="+mn-lt"/>
                        <a:ea typeface="+mn-ea"/>
                        <a:cs typeface="+mn-cs"/>
                      </a:endParaRPr>
                    </a:p>
                  </a:txBody>
                  <a:tcPr marL="74295" marR="74295" marT="0" marB="0" anchor="ctr"/>
                </a:tc>
                <a:tc>
                  <a:txBody>
                    <a:bodyPr/>
                    <a:lstStyle/>
                    <a:p>
                      <a:pPr algn="just">
                        <a:spcAft>
                          <a:spcPts val="600"/>
                        </a:spcAft>
                      </a:pPr>
                      <a:r>
                        <a:rPr lang="en-US" sz="1600" kern="1200" dirty="0">
                          <a:solidFill>
                            <a:schemeClr val="dk1"/>
                          </a:solidFill>
                          <a:effectLst/>
                          <a:latin typeface="+mn-lt"/>
                          <a:ea typeface="+mn-ea"/>
                          <a:cs typeface="+mn-cs"/>
                        </a:rPr>
                        <a:t>C1 - Maintain integrity of the fuel cladding</a:t>
                      </a:r>
                      <a:endParaRPr lang="en-GB" sz="1600" kern="1200" dirty="0">
                        <a:solidFill>
                          <a:schemeClr val="dk1"/>
                        </a:solidFill>
                        <a:effectLst/>
                        <a:latin typeface="+mn-lt"/>
                        <a:ea typeface="+mn-ea"/>
                        <a:cs typeface="+mn-cs"/>
                      </a:endParaRPr>
                    </a:p>
                  </a:txBody>
                  <a:tcPr marL="74295" marR="74295" marT="0" marB="0"/>
                </a:tc>
              </a:tr>
              <a:tr h="493199">
                <a:tc vMerge="1">
                  <a:txBody>
                    <a:bodyPr/>
                    <a:lstStyle/>
                    <a:p>
                      <a:endParaRPr lang="en-GB"/>
                    </a:p>
                  </a:txBody>
                  <a:tcPr/>
                </a:tc>
                <a:tc>
                  <a:txBody>
                    <a:bodyPr/>
                    <a:lstStyle/>
                    <a:p>
                      <a:pPr algn="just">
                        <a:spcAft>
                          <a:spcPts val="600"/>
                        </a:spcAft>
                      </a:pPr>
                      <a:r>
                        <a:rPr lang="en-US" sz="1600" kern="1200" dirty="0">
                          <a:solidFill>
                            <a:schemeClr val="dk1"/>
                          </a:solidFill>
                          <a:effectLst/>
                          <a:latin typeface="+mn-lt"/>
                          <a:ea typeface="+mn-ea"/>
                          <a:cs typeface="+mn-cs"/>
                        </a:rPr>
                        <a:t>C2 - Maintain integrity of the Reactor Coolant Pressure Boundary</a:t>
                      </a:r>
                      <a:endParaRPr lang="en-GB" sz="1600" kern="1200" dirty="0">
                        <a:solidFill>
                          <a:schemeClr val="dk1"/>
                        </a:solidFill>
                        <a:effectLst/>
                        <a:latin typeface="+mn-lt"/>
                        <a:ea typeface="+mn-ea"/>
                        <a:cs typeface="+mn-cs"/>
                      </a:endParaRPr>
                    </a:p>
                  </a:txBody>
                  <a:tcPr marL="74295" marR="74295" marT="0" marB="0"/>
                </a:tc>
              </a:tr>
              <a:tr h="271259">
                <a:tc vMerge="1">
                  <a:txBody>
                    <a:bodyPr/>
                    <a:lstStyle/>
                    <a:p>
                      <a:endParaRPr lang="en-GB"/>
                    </a:p>
                  </a:txBody>
                  <a:tcPr/>
                </a:tc>
                <a:tc>
                  <a:txBody>
                    <a:bodyPr/>
                    <a:lstStyle/>
                    <a:p>
                      <a:pPr algn="just">
                        <a:spcAft>
                          <a:spcPts val="600"/>
                        </a:spcAft>
                      </a:pPr>
                      <a:r>
                        <a:rPr lang="en-GB" sz="1600" kern="1200" dirty="0" smtClean="0">
                          <a:solidFill>
                            <a:schemeClr val="dk1"/>
                          </a:solidFill>
                          <a:effectLst/>
                          <a:latin typeface="+mn-lt"/>
                          <a:ea typeface="+mn-ea"/>
                          <a:cs typeface="+mn-cs"/>
                        </a:rPr>
                        <a:t>........</a:t>
                      </a:r>
                      <a:endParaRPr lang="en-GB" sz="1600" kern="1200" dirty="0">
                        <a:solidFill>
                          <a:schemeClr val="dk1"/>
                        </a:solidFill>
                        <a:effectLst/>
                        <a:latin typeface="+mn-lt"/>
                        <a:ea typeface="+mn-ea"/>
                        <a:cs typeface="+mn-cs"/>
                      </a:endParaRPr>
                    </a:p>
                  </a:txBody>
                  <a:tcPr marL="74295" marR="74295" marT="0" marB="0"/>
                </a:tc>
              </a:tr>
              <a:tr h="246599">
                <a:tc rowSpan="3">
                  <a:txBody>
                    <a:bodyPr/>
                    <a:lstStyle/>
                    <a:p>
                      <a:pPr marL="0" algn="ctr" defTabSz="914400" rtl="0" eaLnBrk="1" latinLnBrk="0" hangingPunct="1">
                        <a:spcAft>
                          <a:spcPts val="600"/>
                        </a:spcAft>
                      </a:pPr>
                      <a:r>
                        <a:rPr lang="en-US" sz="1600" b="1" kern="1200" dirty="0" smtClean="0">
                          <a:solidFill>
                            <a:schemeClr val="lt1"/>
                          </a:solidFill>
                          <a:effectLst/>
                          <a:latin typeface="+mn-lt"/>
                          <a:ea typeface="+mn-ea"/>
                          <a:cs typeface="+mn-cs"/>
                        </a:rPr>
                        <a:t>Extra</a:t>
                      </a:r>
                      <a:endParaRPr lang="en-GB" sz="1600" b="1" kern="1200" dirty="0">
                        <a:solidFill>
                          <a:schemeClr val="lt1"/>
                        </a:solidFill>
                        <a:effectLst/>
                        <a:latin typeface="+mn-lt"/>
                        <a:ea typeface="+mn-ea"/>
                        <a:cs typeface="+mn-cs"/>
                      </a:endParaRPr>
                    </a:p>
                  </a:txBody>
                  <a:tcPr marL="74295" marR="74295" marT="0" marB="0" anchor="ctr"/>
                </a:tc>
                <a:tc>
                  <a:txBody>
                    <a:bodyPr/>
                    <a:lstStyle/>
                    <a:p>
                      <a:pPr algn="just">
                        <a:spcAft>
                          <a:spcPts val="600"/>
                        </a:spcAft>
                      </a:pPr>
                      <a:r>
                        <a:rPr lang="en-US" sz="1600" kern="1200" dirty="0">
                          <a:solidFill>
                            <a:schemeClr val="dk1"/>
                          </a:solidFill>
                          <a:effectLst/>
                          <a:latin typeface="+mn-lt"/>
                          <a:ea typeface="+mn-ea"/>
                          <a:cs typeface="+mn-cs"/>
                        </a:rPr>
                        <a:t>X1 –Protection and prevention against effects of hazard</a:t>
                      </a:r>
                      <a:endParaRPr lang="en-GB" sz="1600" kern="1200" dirty="0">
                        <a:solidFill>
                          <a:schemeClr val="dk1"/>
                        </a:solidFill>
                        <a:effectLst/>
                        <a:latin typeface="+mn-lt"/>
                        <a:ea typeface="+mn-ea"/>
                        <a:cs typeface="+mn-cs"/>
                      </a:endParaRPr>
                    </a:p>
                  </a:txBody>
                  <a:tcPr marL="74295" marR="74295" marT="0" marB="0"/>
                </a:tc>
              </a:tr>
              <a:tr h="262012">
                <a:tc vMerge="1">
                  <a:txBody>
                    <a:bodyPr/>
                    <a:lstStyle/>
                    <a:p>
                      <a:endParaRPr lang="en-GB"/>
                    </a:p>
                  </a:txBody>
                  <a:tcPr/>
                </a:tc>
                <a:tc>
                  <a:txBody>
                    <a:bodyPr/>
                    <a:lstStyle/>
                    <a:p>
                      <a:pPr algn="just">
                        <a:spcAft>
                          <a:spcPts val="600"/>
                        </a:spcAft>
                      </a:pPr>
                      <a:r>
                        <a:rPr lang="en-US" sz="1600" kern="1200" dirty="0">
                          <a:solidFill>
                            <a:schemeClr val="dk1"/>
                          </a:solidFill>
                          <a:effectLst/>
                          <a:latin typeface="+mn-lt"/>
                          <a:ea typeface="+mn-ea"/>
                          <a:cs typeface="+mn-cs"/>
                        </a:rPr>
                        <a:t>X2 - Protect of workers against radiation risks</a:t>
                      </a:r>
                      <a:endParaRPr lang="en-GB" sz="1600" kern="1200" dirty="0">
                        <a:solidFill>
                          <a:schemeClr val="dk1"/>
                        </a:solidFill>
                        <a:effectLst/>
                        <a:latin typeface="+mn-lt"/>
                        <a:ea typeface="+mn-ea"/>
                        <a:cs typeface="+mn-cs"/>
                      </a:endParaRPr>
                    </a:p>
                  </a:txBody>
                  <a:tcPr marL="74295" marR="74295" marT="0" marB="0"/>
                </a:tc>
              </a:tr>
              <a:tr h="271259">
                <a:tc vMerge="1">
                  <a:txBody>
                    <a:bodyPr/>
                    <a:lstStyle/>
                    <a:p>
                      <a:endParaRPr lang="en-GB"/>
                    </a:p>
                  </a:txBody>
                  <a:tcPr/>
                </a:tc>
                <a:tc>
                  <a:txBody>
                    <a:bodyPr/>
                    <a:lstStyle/>
                    <a:p>
                      <a:pPr algn="just">
                        <a:spcAft>
                          <a:spcPts val="600"/>
                        </a:spcAft>
                      </a:pPr>
                      <a:r>
                        <a:rPr lang="en-GB" sz="1600" kern="1200" dirty="0" smtClean="0">
                          <a:solidFill>
                            <a:schemeClr val="dk1"/>
                          </a:solidFill>
                          <a:effectLst/>
                          <a:latin typeface="+mn-lt"/>
                          <a:ea typeface="+mn-ea"/>
                          <a:cs typeface="+mn-cs"/>
                        </a:rPr>
                        <a:t>.......</a:t>
                      </a:r>
                      <a:endParaRPr lang="en-GB" sz="1600" kern="1200" dirty="0">
                        <a:solidFill>
                          <a:schemeClr val="dk1"/>
                        </a:solidFill>
                        <a:effectLst/>
                        <a:latin typeface="+mn-lt"/>
                        <a:ea typeface="+mn-ea"/>
                        <a:cs typeface="+mn-cs"/>
                      </a:endParaRPr>
                    </a:p>
                  </a:txBody>
                  <a:tcPr marL="74295" marR="74295" marT="0" marB="0"/>
                </a:tc>
              </a:tr>
            </a:tbl>
          </a:graphicData>
        </a:graphic>
      </p:graphicFrame>
      <p:sp>
        <p:nvSpPr>
          <p:cNvPr id="4" name="Slide Number Placeholder 3"/>
          <p:cNvSpPr>
            <a:spLocks noGrp="1"/>
          </p:cNvSpPr>
          <p:nvPr>
            <p:ph type="sldNum" sz="quarter" idx="12"/>
          </p:nvPr>
        </p:nvSpPr>
        <p:spPr/>
        <p:txBody>
          <a:bodyPr/>
          <a:lstStyle/>
          <a:p>
            <a:fld id="{E820C8E4-9002-4E93-8650-B0CC00F8D49C}" type="slidenum">
              <a:rPr lang="sl-SI" smtClean="0"/>
              <a:pPr/>
              <a:t>17</a:t>
            </a:fld>
            <a:endParaRPr lang="sl-SI" dirty="0"/>
          </a:p>
        </p:txBody>
      </p:sp>
      <p:sp>
        <p:nvSpPr>
          <p:cNvPr id="6" name="TextBox 5"/>
          <p:cNvSpPr txBox="1"/>
          <p:nvPr/>
        </p:nvSpPr>
        <p:spPr>
          <a:xfrm>
            <a:off x="6560199" y="1187899"/>
            <a:ext cx="3345801" cy="1941658"/>
          </a:xfrm>
          <a:prstGeom prst="rect">
            <a:avLst/>
          </a:prstGeom>
          <a:solidFill>
            <a:srgbClr val="FF9933">
              <a:alpha val="49804"/>
            </a:srgbClr>
          </a:solidFill>
        </p:spPr>
        <p:txBody>
          <a:bodyPr wrap="square" lIns="108000" tIns="108000" rIns="108000" bIns="108000" rtlCol="0">
            <a:spAutoFit/>
          </a:bodyPr>
          <a:lstStyle/>
          <a:p>
            <a:pPr marL="0" lvl="1"/>
            <a:r>
              <a:rPr lang="en-US" sz="1600" dirty="0" smtClean="0">
                <a:latin typeface="Arial" panose="020B0604020202020204" pitchFamily="34" charset="0"/>
                <a:cs typeface="Arial" panose="020B0604020202020204" pitchFamily="34" charset="0"/>
              </a:rPr>
              <a:t>Can be used as a generic list of functions for pressurized water reactor.</a:t>
            </a:r>
          </a:p>
          <a:p>
            <a:pPr marL="0" lvl="1"/>
            <a:r>
              <a:rPr lang="en-US" sz="1600" dirty="0" smtClean="0">
                <a:latin typeface="Arial" panose="020B0604020202020204" pitchFamily="34" charset="0"/>
                <a:cs typeface="Arial" panose="020B0604020202020204" pitchFamily="34" charset="0"/>
              </a:rPr>
              <a:t>Can be used for early classification but has to be more developed once the design is more detailed</a:t>
            </a:r>
            <a:r>
              <a:rPr lang="en-US" sz="1600" dirty="0" smtClean="0">
                <a:latin typeface="Arial" panose="020B0604020202020204" pitchFamily="34" charset="0"/>
                <a:cs typeface="Arial" panose="020B0604020202020204" pitchFamily="34" charset="0"/>
              </a:rPr>
              <a:t>.</a:t>
            </a:r>
            <a:endParaRPr lang="en-US" sz="1600" dirty="0" smtClean="0">
              <a:latin typeface="Arial" panose="020B0604020202020204" pitchFamily="34" charset="0"/>
              <a:cs typeface="Arial" panose="020B0604020202020204" pitchFamily="34" charset="0"/>
            </a:endParaRPr>
          </a:p>
        </p:txBody>
      </p:sp>
      <p:sp>
        <p:nvSpPr>
          <p:cNvPr id="7" name="Date Placeholder 6"/>
          <p:cNvSpPr>
            <a:spLocks noGrp="1"/>
          </p:cNvSpPr>
          <p:nvPr>
            <p:ph type="dt" sz="half" idx="10"/>
          </p:nvPr>
        </p:nvSpPr>
        <p:spPr/>
        <p:txBody>
          <a:bodyPr/>
          <a:lstStyle/>
          <a:p>
            <a:pPr algn="ctr"/>
            <a:r>
              <a:rPr lang="en-US" smtClean="0"/>
              <a:t>15-26 January - 19-30 March 2018</a:t>
            </a:r>
            <a:endParaRPr lang="en-US" dirty="0"/>
          </a:p>
        </p:txBody>
      </p:sp>
      <p:sp>
        <p:nvSpPr>
          <p:cNvPr id="8" name="Footer Placeholder 7"/>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3310845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3245" y="2892489"/>
            <a:ext cx="9115941" cy="2397967"/>
          </a:xfrm>
        </p:spPr>
        <p:txBody>
          <a:bodyPr>
            <a:normAutofit fontScale="85000" lnSpcReduction="20000"/>
          </a:bodyPr>
          <a:lstStyle/>
          <a:p>
            <a:r>
              <a:rPr lang="en-GB" noProof="0" dirty="0" smtClean="0"/>
              <a:t>Safety significance is assessed by screening the following factors:</a:t>
            </a:r>
            <a:endParaRPr lang="en-GB" noProof="0" dirty="0"/>
          </a:p>
          <a:p>
            <a:pPr lvl="1"/>
            <a:r>
              <a:rPr lang="en-GB" noProof="0" dirty="0"/>
              <a:t>(1) The consequences of failure to perform the function;</a:t>
            </a:r>
          </a:p>
          <a:p>
            <a:pPr lvl="1"/>
            <a:r>
              <a:rPr lang="en-GB" noProof="0" dirty="0"/>
              <a:t>(2) The frequency of occurrence of the postulated initiating event for which </a:t>
            </a:r>
            <a:r>
              <a:rPr lang="en-GB" noProof="0" dirty="0" smtClean="0"/>
              <a:t>the function </a:t>
            </a:r>
            <a:r>
              <a:rPr lang="en-GB" noProof="0" dirty="0"/>
              <a:t>will be called upon;</a:t>
            </a:r>
          </a:p>
          <a:p>
            <a:pPr lvl="1"/>
            <a:r>
              <a:rPr lang="en-GB" noProof="0" dirty="0"/>
              <a:t>(3) The significance of the contribution of the function in achieving either </a:t>
            </a:r>
            <a:r>
              <a:rPr lang="en-GB" noProof="0" dirty="0" smtClean="0"/>
              <a:t>a controlled </a:t>
            </a:r>
            <a:r>
              <a:rPr lang="en-GB" noProof="0" dirty="0"/>
              <a:t>state or a safe </a:t>
            </a:r>
            <a:r>
              <a:rPr lang="en-GB" noProof="0" dirty="0" smtClean="0"/>
              <a:t>state.</a:t>
            </a: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18</a:t>
            </a:fld>
            <a:endParaRPr lang="sl-SI" dirty="0"/>
          </a:p>
        </p:txBody>
      </p:sp>
      <p:sp>
        <p:nvSpPr>
          <p:cNvPr id="9" name="Title 1"/>
          <p:cNvSpPr>
            <a:spLocks noGrp="1"/>
          </p:cNvSpPr>
          <p:nvPr>
            <p:ph type="title"/>
          </p:nvPr>
        </p:nvSpPr>
        <p:spPr/>
        <p:txBody>
          <a:bodyPr>
            <a:noAutofit/>
          </a:bodyPr>
          <a:lstStyle/>
          <a:p>
            <a:r>
              <a:rPr lang="en-GB" noProof="0" dirty="0" smtClean="0"/>
              <a:t/>
            </a:r>
            <a:br>
              <a:rPr lang="en-GB" noProof="0" dirty="0" smtClean="0"/>
            </a:br>
            <a:r>
              <a:rPr lang="en-GB" noProof="0" dirty="0" smtClean="0"/>
              <a:t>Identification and categorization of functions</a:t>
            </a:r>
            <a:br>
              <a:rPr lang="en-GB" noProof="0" dirty="0" smtClean="0"/>
            </a:br>
            <a:endParaRPr lang="en-GB" noProof="0" dirty="0"/>
          </a:p>
        </p:txBody>
      </p:sp>
      <p:sp>
        <p:nvSpPr>
          <p:cNvPr id="10" name="TextBox 9"/>
          <p:cNvSpPr txBox="1"/>
          <p:nvPr/>
        </p:nvSpPr>
        <p:spPr>
          <a:xfrm>
            <a:off x="303244" y="1379847"/>
            <a:ext cx="9511782" cy="1449216"/>
          </a:xfrm>
          <a:prstGeom prst="rect">
            <a:avLst/>
          </a:prstGeom>
          <a:solidFill>
            <a:srgbClr val="FF9933">
              <a:alpha val="49804"/>
            </a:srgbClr>
          </a:solidFill>
        </p:spPr>
        <p:txBody>
          <a:bodyPr wrap="square" lIns="108000" tIns="108000" rIns="108000" bIns="108000" rtlCol="0">
            <a:spAutoFit/>
          </a:bodyPr>
          <a:lstStyle/>
          <a:p>
            <a:pPr marL="0" lvl="1"/>
            <a:r>
              <a:rPr lang="en-GB" sz="2000" dirty="0">
                <a:latin typeface="Arial" panose="020B0604020202020204" pitchFamily="34" charset="0"/>
                <a:cs typeface="Arial" panose="020B0604020202020204" pitchFamily="34" charset="0"/>
              </a:rPr>
              <a:t>Practically, for each PIE, functions necessary to control or mitigate the consequences are identified and categorized.</a:t>
            </a:r>
          </a:p>
          <a:p>
            <a:pPr marL="0" lvl="1"/>
            <a:r>
              <a:rPr lang="en-GB" sz="2000" dirty="0" smtClean="0">
                <a:latin typeface="Arial" panose="020B0604020202020204" pitchFamily="34" charset="0"/>
                <a:cs typeface="Arial" panose="020B0604020202020204" pitchFamily="34" charset="0"/>
              </a:rPr>
              <a:t>The </a:t>
            </a:r>
            <a:r>
              <a:rPr lang="en-GB" sz="2000" dirty="0">
                <a:latin typeface="Arial" panose="020B0604020202020204" pitchFamily="34" charset="0"/>
                <a:cs typeface="Arial" panose="020B0604020202020204" pitchFamily="34" charset="0"/>
              </a:rPr>
              <a:t>categorization of functions is performed to reflect the safety significance of every </a:t>
            </a:r>
            <a:r>
              <a:rPr lang="en-GB" sz="2000" dirty="0" smtClean="0">
                <a:latin typeface="Arial" panose="020B0604020202020204" pitchFamily="34" charset="0"/>
                <a:cs typeface="Arial" panose="020B0604020202020204" pitchFamily="34" charset="0"/>
              </a:rPr>
              <a:t>function.</a:t>
            </a:r>
          </a:p>
        </p:txBody>
      </p:sp>
      <p:sp>
        <p:nvSpPr>
          <p:cNvPr id="11" name="Rectangular Callout 10"/>
          <p:cNvSpPr/>
          <p:nvPr/>
        </p:nvSpPr>
        <p:spPr>
          <a:xfrm>
            <a:off x="6590521" y="5309117"/>
            <a:ext cx="2153041" cy="961053"/>
          </a:xfrm>
          <a:prstGeom prst="wedgeRectCallout">
            <a:avLst>
              <a:gd name="adj1" fmla="val -181804"/>
              <a:gd name="adj2" fmla="val -235821"/>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solidFill>
                  <a:schemeClr val="tx1"/>
                </a:solidFill>
                <a:latin typeface="Arial" panose="020B0604020202020204" pitchFamily="34" charset="0"/>
                <a:cs typeface="Arial" panose="020B0604020202020204" pitchFamily="34" charset="0"/>
              </a:rPr>
              <a:t>3 levels of severity: high, medium and low</a:t>
            </a:r>
            <a:endParaRPr lang="en-GB" dirty="0">
              <a:solidFill>
                <a:schemeClr val="tx1"/>
              </a:solidFill>
              <a:latin typeface="Arial" panose="020B0604020202020204" pitchFamily="34" charset="0"/>
              <a:cs typeface="Arial" panose="020B0604020202020204" pitchFamily="34" charset="0"/>
            </a:endParaRPr>
          </a:p>
        </p:txBody>
      </p:sp>
      <p:sp>
        <p:nvSpPr>
          <p:cNvPr id="7" name="Date Placeholder 6"/>
          <p:cNvSpPr>
            <a:spLocks noGrp="1"/>
          </p:cNvSpPr>
          <p:nvPr>
            <p:ph type="dt" sz="half" idx="10"/>
          </p:nvPr>
        </p:nvSpPr>
        <p:spPr/>
        <p:txBody>
          <a:bodyPr/>
          <a:lstStyle/>
          <a:p>
            <a:pPr algn="ctr"/>
            <a:r>
              <a:rPr lang="en-US" smtClean="0"/>
              <a:t>15-26 January - 19-30 March 2018</a:t>
            </a:r>
            <a:endParaRPr lang="en-US" dirty="0"/>
          </a:p>
        </p:txBody>
      </p:sp>
      <p:sp>
        <p:nvSpPr>
          <p:cNvPr id="8" name="Footer Placeholder 7"/>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2693238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820C8E4-9002-4E93-8650-B0CC00F8D49C}" type="slidenum">
              <a:rPr lang="sl-SI" smtClean="0"/>
              <a:pPr/>
              <a:t>19</a:t>
            </a:fld>
            <a:endParaRPr lang="sl-SI" dirty="0"/>
          </a:p>
        </p:txBody>
      </p:sp>
      <p:sp>
        <p:nvSpPr>
          <p:cNvPr id="6" name="Title 1"/>
          <p:cNvSpPr>
            <a:spLocks noGrp="1"/>
          </p:cNvSpPr>
          <p:nvPr>
            <p:ph type="title"/>
          </p:nvPr>
        </p:nvSpPr>
        <p:spPr/>
        <p:txBody>
          <a:bodyPr>
            <a:noAutofit/>
          </a:bodyPr>
          <a:lstStyle/>
          <a:p>
            <a:r>
              <a:rPr lang="en-GB" noProof="0" dirty="0" smtClean="0"/>
              <a:t/>
            </a:r>
            <a:br>
              <a:rPr lang="en-GB" noProof="0" dirty="0" smtClean="0"/>
            </a:br>
            <a:r>
              <a:rPr lang="en-GB" noProof="0" dirty="0" smtClean="0"/>
              <a:t>Categorization of functions</a:t>
            </a:r>
            <a:br>
              <a:rPr lang="en-GB" noProof="0" dirty="0" smtClean="0"/>
            </a:br>
            <a:endParaRPr lang="en-GB" noProof="0" dirty="0"/>
          </a:p>
        </p:txBody>
      </p:sp>
      <p:sp>
        <p:nvSpPr>
          <p:cNvPr id="7" name="Content Placeholder 2"/>
          <p:cNvSpPr txBox="1">
            <a:spLocks/>
          </p:cNvSpPr>
          <p:nvPr/>
        </p:nvSpPr>
        <p:spPr>
          <a:xfrm>
            <a:off x="131406" y="1335024"/>
            <a:ext cx="9633079" cy="1445499"/>
          </a:xfrm>
          <a:prstGeom prst="rect">
            <a:avLst/>
          </a:prstGeom>
        </p:spPr>
        <p:txBody>
          <a:bodyPr/>
          <a:lstStyle>
            <a:lvl1pPr marL="360000" marR="0" indent="-360000" algn="l" defTabSz="914400" rtl="0" eaLnBrk="1" fontAlgn="auto" latinLnBrk="0" hangingPunct="1">
              <a:lnSpc>
                <a:spcPct val="100000"/>
              </a:lnSpc>
              <a:spcBef>
                <a:spcPts val="600"/>
              </a:spcBef>
              <a:spcAft>
                <a:spcPts val="600"/>
              </a:spcAft>
              <a:buClr>
                <a:srgbClr val="3366CC"/>
              </a:buClr>
              <a:buSzPct val="110000"/>
              <a:buFont typeface="Arial" panose="020B0604020202020204" pitchFamily="34" charset="0"/>
              <a:buChar char="•"/>
              <a:tabLst/>
              <a:defRPr sz="2000" kern="1200">
                <a:solidFill>
                  <a:srgbClr val="003399"/>
                </a:solidFill>
                <a:latin typeface="Arial" panose="020B0604020202020204" pitchFamily="34" charset="0"/>
                <a:ea typeface="+mn-ea"/>
                <a:cs typeface="Arial" panose="020B0604020202020204" pitchFamily="34" charset="0"/>
              </a:defRPr>
            </a:lvl1pPr>
            <a:lvl2pPr marL="720000" marR="0" indent="-360000" algn="l" defTabSz="914400" rtl="0" eaLnBrk="1" fontAlgn="auto" latinLnBrk="0" hangingPunct="1">
              <a:lnSpc>
                <a:spcPct val="100000"/>
              </a:lnSpc>
              <a:spcBef>
                <a:spcPts val="300"/>
              </a:spcBef>
              <a:spcAft>
                <a:spcPts val="300"/>
              </a:spcAft>
              <a:buClr>
                <a:srgbClr val="3366CC"/>
              </a:buClr>
              <a:buSzPct val="90000"/>
              <a:buFont typeface="Arial" panose="020B0604020202020204" pitchFamily="34" charset="0"/>
              <a:buChar char="−"/>
              <a:tabLst/>
              <a:defRPr sz="1800" kern="1200">
                <a:solidFill>
                  <a:srgbClr val="003399"/>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00000"/>
              </a:lnSpc>
              <a:spcBef>
                <a:spcPts val="200"/>
              </a:spcBef>
              <a:spcAft>
                <a:spcPts val="200"/>
              </a:spcAft>
              <a:buClr>
                <a:srgbClr val="3366CC"/>
              </a:buClr>
              <a:buSzPct val="90000"/>
              <a:buFont typeface="Arial" panose="020B0604020202020204" pitchFamily="34" charset="0"/>
              <a:buChar char="−"/>
              <a:tabLst/>
              <a:defRPr sz="1600" kern="1200">
                <a:solidFill>
                  <a:srgbClr val="003399"/>
                </a:solidFill>
                <a:latin typeface="Arial" panose="020B0604020202020204" pitchFamily="34" charset="0"/>
                <a:ea typeface="+mn-ea"/>
                <a:cs typeface="Arial" panose="020B0604020202020204" pitchFamily="34" charset="0"/>
              </a:defRPr>
            </a:lvl3pPr>
            <a:lvl4pPr marL="1368000" marR="0" indent="-180000" algn="l" defTabSz="914400" rtl="0" eaLnBrk="1" fontAlgn="auto" latinLnBrk="0" hangingPunct="1">
              <a:lnSpc>
                <a:spcPct val="100000"/>
              </a:lnSpc>
              <a:spcBef>
                <a:spcPts val="200"/>
              </a:spcBef>
              <a:spcAft>
                <a:spcPts val="200"/>
              </a:spcAft>
              <a:buClr>
                <a:srgbClr val="3366CC"/>
              </a:buClr>
              <a:buSzPct val="90000"/>
              <a:buFont typeface="Arial" panose="020B0604020202020204" pitchFamily="34" charset="0"/>
              <a:buChar char="−"/>
              <a:tabLst/>
              <a:defRPr sz="1400" kern="1200">
                <a:solidFill>
                  <a:srgbClr val="003399"/>
                </a:solidFill>
                <a:latin typeface="Arial" panose="020B0604020202020204" pitchFamily="34" charset="0"/>
                <a:ea typeface="+mn-ea"/>
                <a:cs typeface="Arial" panose="020B0604020202020204" pitchFamily="34" charset="0"/>
              </a:defRPr>
            </a:lvl4pPr>
            <a:lvl5pPr marL="1548000" marR="0" indent="-180000" algn="l" defTabSz="914400" rtl="0" eaLnBrk="1" fontAlgn="auto" latinLnBrk="0" hangingPunct="1">
              <a:lnSpc>
                <a:spcPct val="100000"/>
              </a:lnSpc>
              <a:spcBef>
                <a:spcPts val="100"/>
              </a:spcBef>
              <a:spcAft>
                <a:spcPts val="400"/>
              </a:spcAft>
              <a:buClr>
                <a:srgbClr val="3366CC"/>
              </a:buClr>
              <a:buSzPct val="90000"/>
              <a:buFont typeface="Arial" panose="020B0604020202020204" pitchFamily="34" charset="0"/>
              <a:buChar char="−"/>
              <a:tabLst/>
              <a:defRPr sz="1200" kern="1200">
                <a:solidFill>
                  <a:srgbClr val="00339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smtClean="0">
                <a:solidFill>
                  <a:srgbClr val="654A15"/>
                </a:solidFill>
              </a:rPr>
              <a:t>Safety </a:t>
            </a:r>
            <a:r>
              <a:rPr lang="en-GB" sz="2400" b="1" dirty="0">
                <a:solidFill>
                  <a:srgbClr val="654A15"/>
                </a:solidFill>
              </a:rPr>
              <a:t>category </a:t>
            </a:r>
            <a:r>
              <a:rPr lang="en-GB" sz="2400" b="1" dirty="0" smtClean="0">
                <a:solidFill>
                  <a:srgbClr val="654A15"/>
                </a:solidFill>
              </a:rPr>
              <a:t>1:</a:t>
            </a:r>
            <a:endParaRPr lang="en-US" sz="2400" dirty="0" smtClean="0">
              <a:solidFill>
                <a:srgbClr val="654A15"/>
              </a:solidFill>
            </a:endParaRPr>
          </a:p>
          <a:p>
            <a:r>
              <a:rPr lang="en-GB" sz="2400" dirty="0"/>
              <a:t>Any function that is required to </a:t>
            </a:r>
            <a:r>
              <a:rPr lang="en-GB" sz="2400" dirty="0">
                <a:solidFill>
                  <a:srgbClr val="FF0000"/>
                </a:solidFill>
              </a:rPr>
              <a:t>reach the controlled </a:t>
            </a:r>
            <a:r>
              <a:rPr lang="en-GB" sz="2400" dirty="0" smtClean="0">
                <a:solidFill>
                  <a:srgbClr val="FF0000"/>
                </a:solidFill>
              </a:rPr>
              <a:t>state after </a:t>
            </a:r>
            <a:r>
              <a:rPr lang="en-GB" sz="2400" dirty="0">
                <a:solidFill>
                  <a:srgbClr val="FF0000"/>
                </a:solidFill>
              </a:rPr>
              <a:t>an anticipated operational occurrence or a design basis accident </a:t>
            </a:r>
            <a:r>
              <a:rPr lang="en-GB" sz="2400" dirty="0"/>
              <a:t>and </a:t>
            </a:r>
            <a:r>
              <a:rPr lang="en-GB" sz="2400" dirty="0" smtClean="0"/>
              <a:t>whose failure</a:t>
            </a:r>
            <a:r>
              <a:rPr lang="en-GB" sz="2400" dirty="0"/>
              <a:t>, when challenged, would result in consequences of ‘</a:t>
            </a:r>
            <a:r>
              <a:rPr lang="en-GB" sz="2400" dirty="0">
                <a:solidFill>
                  <a:srgbClr val="FF0000"/>
                </a:solidFill>
              </a:rPr>
              <a:t>high</a:t>
            </a:r>
            <a:r>
              <a:rPr lang="en-GB" sz="2400" dirty="0"/>
              <a:t>’ </a:t>
            </a:r>
            <a:r>
              <a:rPr lang="en-GB" sz="2400" dirty="0" smtClean="0"/>
              <a:t>severity.</a:t>
            </a:r>
          </a:p>
          <a:p>
            <a:pPr marL="0" indent="0">
              <a:buFont typeface="Arial" panose="020B0604020202020204" pitchFamily="34" charset="0"/>
              <a:buNone/>
            </a:pPr>
            <a:endParaRPr lang="en-US" b="1" dirty="0" smtClean="0">
              <a:solidFill>
                <a:srgbClr val="654A15"/>
              </a:solidFill>
            </a:endParaRPr>
          </a:p>
        </p:txBody>
      </p:sp>
      <p:sp>
        <p:nvSpPr>
          <p:cNvPr id="8" name="Content Placeholder 2"/>
          <p:cNvSpPr txBox="1">
            <a:spLocks/>
          </p:cNvSpPr>
          <p:nvPr/>
        </p:nvSpPr>
        <p:spPr>
          <a:xfrm>
            <a:off x="131406" y="2793709"/>
            <a:ext cx="9633079" cy="3168552"/>
          </a:xfrm>
          <a:prstGeom prst="rect">
            <a:avLst/>
          </a:prstGeom>
        </p:spPr>
        <p:txBody>
          <a:bodyPr/>
          <a:lstStyle>
            <a:lvl1pPr marL="360000" marR="0" indent="-360000" algn="l" defTabSz="914400" rtl="0" eaLnBrk="1" fontAlgn="auto" latinLnBrk="0" hangingPunct="1">
              <a:lnSpc>
                <a:spcPct val="100000"/>
              </a:lnSpc>
              <a:spcBef>
                <a:spcPts val="600"/>
              </a:spcBef>
              <a:spcAft>
                <a:spcPts val="600"/>
              </a:spcAft>
              <a:buClr>
                <a:srgbClr val="3366CC"/>
              </a:buClr>
              <a:buSzPct val="110000"/>
              <a:buFont typeface="Arial" panose="020B0604020202020204" pitchFamily="34" charset="0"/>
              <a:buChar char="•"/>
              <a:tabLst/>
              <a:defRPr sz="2000" kern="1200">
                <a:solidFill>
                  <a:srgbClr val="003399"/>
                </a:solidFill>
                <a:latin typeface="Arial" panose="020B0604020202020204" pitchFamily="34" charset="0"/>
                <a:ea typeface="+mn-ea"/>
                <a:cs typeface="Arial" panose="020B0604020202020204" pitchFamily="34" charset="0"/>
              </a:defRPr>
            </a:lvl1pPr>
            <a:lvl2pPr marL="720000" marR="0" indent="-360000" algn="l" defTabSz="914400" rtl="0" eaLnBrk="1" fontAlgn="auto" latinLnBrk="0" hangingPunct="1">
              <a:lnSpc>
                <a:spcPct val="100000"/>
              </a:lnSpc>
              <a:spcBef>
                <a:spcPts val="300"/>
              </a:spcBef>
              <a:spcAft>
                <a:spcPts val="300"/>
              </a:spcAft>
              <a:buClr>
                <a:srgbClr val="3366CC"/>
              </a:buClr>
              <a:buSzPct val="90000"/>
              <a:buFont typeface="Arial" panose="020B0604020202020204" pitchFamily="34" charset="0"/>
              <a:buChar char="−"/>
              <a:tabLst/>
              <a:defRPr sz="1800" kern="1200">
                <a:solidFill>
                  <a:srgbClr val="003399"/>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00000"/>
              </a:lnSpc>
              <a:spcBef>
                <a:spcPts val="200"/>
              </a:spcBef>
              <a:spcAft>
                <a:spcPts val="200"/>
              </a:spcAft>
              <a:buClr>
                <a:srgbClr val="3366CC"/>
              </a:buClr>
              <a:buSzPct val="90000"/>
              <a:buFont typeface="Arial" panose="020B0604020202020204" pitchFamily="34" charset="0"/>
              <a:buChar char="−"/>
              <a:tabLst/>
              <a:defRPr sz="1600" kern="1200">
                <a:solidFill>
                  <a:srgbClr val="003399"/>
                </a:solidFill>
                <a:latin typeface="Arial" panose="020B0604020202020204" pitchFamily="34" charset="0"/>
                <a:ea typeface="+mn-ea"/>
                <a:cs typeface="Arial" panose="020B0604020202020204" pitchFamily="34" charset="0"/>
              </a:defRPr>
            </a:lvl3pPr>
            <a:lvl4pPr marL="1368000" marR="0" indent="-180000" algn="l" defTabSz="914400" rtl="0" eaLnBrk="1" fontAlgn="auto" latinLnBrk="0" hangingPunct="1">
              <a:lnSpc>
                <a:spcPct val="100000"/>
              </a:lnSpc>
              <a:spcBef>
                <a:spcPts val="200"/>
              </a:spcBef>
              <a:spcAft>
                <a:spcPts val="200"/>
              </a:spcAft>
              <a:buClr>
                <a:srgbClr val="3366CC"/>
              </a:buClr>
              <a:buSzPct val="90000"/>
              <a:buFont typeface="Arial" panose="020B0604020202020204" pitchFamily="34" charset="0"/>
              <a:buChar char="−"/>
              <a:tabLst/>
              <a:defRPr sz="1400" kern="1200">
                <a:solidFill>
                  <a:srgbClr val="003399"/>
                </a:solidFill>
                <a:latin typeface="Arial" panose="020B0604020202020204" pitchFamily="34" charset="0"/>
                <a:ea typeface="+mn-ea"/>
                <a:cs typeface="Arial" panose="020B0604020202020204" pitchFamily="34" charset="0"/>
              </a:defRPr>
            </a:lvl4pPr>
            <a:lvl5pPr marL="1548000" marR="0" indent="-180000" algn="l" defTabSz="914400" rtl="0" eaLnBrk="1" fontAlgn="auto" latinLnBrk="0" hangingPunct="1">
              <a:lnSpc>
                <a:spcPct val="100000"/>
              </a:lnSpc>
              <a:spcBef>
                <a:spcPts val="100"/>
              </a:spcBef>
              <a:spcAft>
                <a:spcPts val="400"/>
              </a:spcAft>
              <a:buClr>
                <a:srgbClr val="3366CC"/>
              </a:buClr>
              <a:buSzPct val="90000"/>
              <a:buFont typeface="Arial" panose="020B0604020202020204" pitchFamily="34" charset="0"/>
              <a:buChar char="−"/>
              <a:tabLst/>
              <a:defRPr sz="1200" kern="1200">
                <a:solidFill>
                  <a:srgbClr val="00339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b="1" dirty="0" smtClean="0">
              <a:solidFill>
                <a:srgbClr val="654A15"/>
              </a:solidFill>
            </a:endParaRPr>
          </a:p>
        </p:txBody>
      </p:sp>
      <p:sp>
        <p:nvSpPr>
          <p:cNvPr id="9" name="Date Placeholder 8"/>
          <p:cNvSpPr>
            <a:spLocks noGrp="1"/>
          </p:cNvSpPr>
          <p:nvPr>
            <p:ph type="dt" sz="half" idx="10"/>
          </p:nvPr>
        </p:nvSpPr>
        <p:spPr/>
        <p:txBody>
          <a:bodyPr/>
          <a:lstStyle/>
          <a:p>
            <a:pPr algn="ctr"/>
            <a:r>
              <a:rPr lang="en-US" smtClean="0"/>
              <a:t>15-26 January - 19-30 March 2018</a:t>
            </a:r>
            <a:endParaRPr lang="en-US" dirty="0"/>
          </a:p>
        </p:txBody>
      </p:sp>
      <p:sp>
        <p:nvSpPr>
          <p:cNvPr id="10" name="Footer Placeholder 9"/>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303150301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Lerning objectives</a:t>
            </a:r>
            <a:endParaRPr lang="en-GB" dirty="0"/>
          </a:p>
        </p:txBody>
      </p:sp>
      <p:sp>
        <p:nvSpPr>
          <p:cNvPr id="3" name="Content Placeholder 2"/>
          <p:cNvSpPr>
            <a:spLocks noGrp="1"/>
          </p:cNvSpPr>
          <p:nvPr>
            <p:ph idx="1"/>
          </p:nvPr>
        </p:nvSpPr>
        <p:spPr/>
        <p:txBody>
          <a:bodyPr>
            <a:normAutofit/>
          </a:bodyPr>
          <a:lstStyle/>
          <a:p>
            <a:pPr marL="571500" indent="-571500">
              <a:buNone/>
            </a:pPr>
            <a:r>
              <a:rPr lang="en-GB" dirty="0" smtClean="0"/>
              <a:t>After completing this chapter, the trainee will be able to: </a:t>
            </a:r>
          </a:p>
          <a:p>
            <a:pPr marL="571500" indent="-571500">
              <a:buFont typeface="+mj-lt"/>
              <a:buAutoNum type="romanLcPeriod"/>
            </a:pPr>
            <a:r>
              <a:rPr lang="en-GB" dirty="0" smtClean="0"/>
              <a:t>Define the purpose of safety classification. </a:t>
            </a:r>
          </a:p>
          <a:p>
            <a:pPr marL="571500" indent="-571500">
              <a:buFont typeface="+mj-lt"/>
              <a:buAutoNum type="romanLcPeriod"/>
            </a:pPr>
            <a:r>
              <a:rPr lang="en-GB" dirty="0" smtClean="0"/>
              <a:t>Define process for carrying out safety classification.</a:t>
            </a:r>
          </a:p>
          <a:p>
            <a:pPr marL="571500" indent="-571500">
              <a:buFont typeface="+mj-lt"/>
              <a:buAutoNum type="romanLcPeriod"/>
            </a:pPr>
            <a:r>
              <a:rPr lang="en-GB" dirty="0" smtClean="0"/>
              <a:t>List and categorize safety functions </a:t>
            </a:r>
          </a:p>
          <a:p>
            <a:pPr marL="571500" indent="-571500">
              <a:buFont typeface="+mj-lt"/>
              <a:buAutoNum type="romanLcPeriod"/>
            </a:pPr>
            <a:r>
              <a:rPr lang="en-GB" dirty="0" smtClean="0"/>
              <a:t>Define design provisions and its classification</a:t>
            </a:r>
          </a:p>
          <a:p>
            <a:pPr marL="571500" indent="-571500">
              <a:buFont typeface="+mj-lt"/>
              <a:buAutoNum type="romanLcPeriod"/>
            </a:pPr>
            <a:endParaRPr lang="en-GB" dirty="0" smtClean="0"/>
          </a:p>
          <a:p>
            <a:pPr marL="571500" indent="-571500">
              <a:buNone/>
            </a:pPr>
            <a:endParaRPr lang="en-GB" dirty="0" smtClean="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 xmlns:p14="http://schemas.microsoft.com/office/powerpoint/2010/main" val="3015988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
            </a:r>
            <a:br>
              <a:rPr lang="en-GB" dirty="0"/>
            </a:br>
            <a:r>
              <a:rPr lang="en-GB" dirty="0"/>
              <a:t>Categorization of functions</a:t>
            </a:r>
            <a:br>
              <a:rPr lang="en-GB" dirty="0"/>
            </a:br>
            <a:endParaRPr lang="en-GB" dirty="0"/>
          </a:p>
        </p:txBody>
      </p:sp>
      <p:sp>
        <p:nvSpPr>
          <p:cNvPr id="3" name="Content Placeholder 2"/>
          <p:cNvSpPr>
            <a:spLocks noGrp="1"/>
          </p:cNvSpPr>
          <p:nvPr>
            <p:ph idx="1"/>
          </p:nvPr>
        </p:nvSpPr>
        <p:spPr/>
        <p:txBody>
          <a:bodyPr>
            <a:normAutofit/>
          </a:bodyPr>
          <a:lstStyle/>
          <a:p>
            <a:pPr marL="0" indent="0">
              <a:buNone/>
            </a:pPr>
            <a:r>
              <a:rPr lang="en-GB" sz="2400" b="1" dirty="0" smtClean="0">
                <a:solidFill>
                  <a:srgbClr val="654A15"/>
                </a:solidFill>
                <a:latin typeface="+mn-lt"/>
              </a:rPr>
              <a:t>Safety category 2:</a:t>
            </a:r>
            <a:endParaRPr lang="en-GB" sz="2400" dirty="0" smtClean="0">
              <a:solidFill>
                <a:srgbClr val="654A15"/>
              </a:solidFill>
              <a:latin typeface="+mn-lt"/>
            </a:endParaRPr>
          </a:p>
          <a:p>
            <a:r>
              <a:rPr lang="en-GB" sz="2400" dirty="0" smtClean="0">
                <a:latin typeface="+mn-lt"/>
              </a:rPr>
              <a:t>Any function that is required to </a:t>
            </a:r>
            <a:r>
              <a:rPr lang="en-GB" sz="2400" dirty="0" smtClean="0">
                <a:solidFill>
                  <a:srgbClr val="FF0000"/>
                </a:solidFill>
                <a:latin typeface="+mn-lt"/>
              </a:rPr>
              <a:t>reach a controlled state after an anticipated operational occurrence or a design basis accident</a:t>
            </a:r>
            <a:r>
              <a:rPr lang="en-GB" sz="2400" dirty="0" smtClean="0">
                <a:latin typeface="+mn-lt"/>
              </a:rPr>
              <a:t> and whose failure, when challenged, would result in consequences of ‘</a:t>
            </a:r>
            <a:r>
              <a:rPr lang="en-GB" sz="2400" dirty="0" smtClean="0">
                <a:solidFill>
                  <a:srgbClr val="FF0000"/>
                </a:solidFill>
                <a:latin typeface="+mn-lt"/>
              </a:rPr>
              <a:t>medium’ severity</a:t>
            </a:r>
            <a:r>
              <a:rPr lang="en-GB" sz="2400" dirty="0" smtClean="0">
                <a:latin typeface="+mn-lt"/>
              </a:rPr>
              <a:t>; or</a:t>
            </a:r>
          </a:p>
          <a:p>
            <a:r>
              <a:rPr lang="en-GB" sz="2400" dirty="0" smtClean="0">
                <a:latin typeface="+mn-lt"/>
              </a:rPr>
              <a:t>Any function that is required to r</a:t>
            </a:r>
            <a:r>
              <a:rPr lang="en-GB" sz="2400" dirty="0" smtClean="0">
                <a:solidFill>
                  <a:srgbClr val="FF0000"/>
                </a:solidFill>
                <a:latin typeface="+mn-lt"/>
              </a:rPr>
              <a:t>each and maintain for a long time a safe state </a:t>
            </a:r>
            <a:r>
              <a:rPr lang="en-GB" sz="2400" dirty="0" smtClean="0">
                <a:latin typeface="+mn-lt"/>
              </a:rPr>
              <a:t>and whose failure, when challenged, would result in consequences of ‘</a:t>
            </a:r>
            <a:r>
              <a:rPr lang="en-GB" sz="2400" dirty="0" smtClean="0">
                <a:solidFill>
                  <a:srgbClr val="FF0000"/>
                </a:solidFill>
                <a:latin typeface="+mn-lt"/>
              </a:rPr>
              <a:t>high’ severity</a:t>
            </a:r>
            <a:r>
              <a:rPr lang="en-GB" sz="2400" dirty="0" smtClean="0">
                <a:latin typeface="+mn-lt"/>
              </a:rPr>
              <a:t>; or</a:t>
            </a:r>
          </a:p>
          <a:p>
            <a:r>
              <a:rPr lang="en-GB" sz="2400" dirty="0" smtClean="0">
                <a:latin typeface="+mn-lt"/>
              </a:rPr>
              <a:t>Any function that is designed to provide a </a:t>
            </a:r>
            <a:r>
              <a:rPr lang="en-GB" sz="2400" dirty="0" smtClean="0">
                <a:solidFill>
                  <a:srgbClr val="FF0000"/>
                </a:solidFill>
                <a:latin typeface="+mn-lt"/>
              </a:rPr>
              <a:t>backup of a function categorized in safety category 1 </a:t>
            </a:r>
            <a:r>
              <a:rPr lang="en-GB" sz="2400" dirty="0" smtClean="0">
                <a:latin typeface="+mn-lt"/>
              </a:rPr>
              <a:t>and that is required to control design extension conditions without core melt.</a:t>
            </a:r>
            <a:endParaRPr lang="en-GB" sz="2400" b="1" dirty="0" smtClean="0">
              <a:solidFill>
                <a:srgbClr val="654A15"/>
              </a:solidFill>
              <a:latin typeface="+mn-lt"/>
            </a:endParaRPr>
          </a:p>
          <a:p>
            <a:endParaRPr lang="en-GB"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20</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047477101"/>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820C8E4-9002-4E93-8650-B0CC00F8D49C}" type="slidenum">
              <a:rPr lang="sl-SI" smtClean="0"/>
              <a:pPr/>
              <a:t>21</a:t>
            </a:fld>
            <a:endParaRPr lang="sl-SI" dirty="0"/>
          </a:p>
        </p:txBody>
      </p:sp>
      <p:sp>
        <p:nvSpPr>
          <p:cNvPr id="6" name="Title 1"/>
          <p:cNvSpPr>
            <a:spLocks noGrp="1"/>
          </p:cNvSpPr>
          <p:nvPr>
            <p:ph type="title"/>
          </p:nvPr>
        </p:nvSpPr>
        <p:spPr/>
        <p:txBody>
          <a:bodyPr>
            <a:noAutofit/>
          </a:bodyPr>
          <a:lstStyle/>
          <a:p>
            <a:r>
              <a:rPr lang="en-GB" noProof="0" dirty="0" smtClean="0"/>
              <a:t/>
            </a:r>
            <a:br>
              <a:rPr lang="en-GB" noProof="0" dirty="0" smtClean="0"/>
            </a:br>
            <a:r>
              <a:rPr lang="en-GB" noProof="0" dirty="0" smtClean="0"/>
              <a:t>Categorization of functions</a:t>
            </a:r>
            <a:br>
              <a:rPr lang="en-GB" noProof="0" dirty="0" smtClean="0"/>
            </a:br>
            <a:endParaRPr lang="en-GB" noProof="0" dirty="0"/>
          </a:p>
        </p:txBody>
      </p:sp>
      <p:sp>
        <p:nvSpPr>
          <p:cNvPr id="8" name="Content Placeholder 2"/>
          <p:cNvSpPr txBox="1">
            <a:spLocks/>
          </p:cNvSpPr>
          <p:nvPr/>
        </p:nvSpPr>
        <p:spPr>
          <a:xfrm>
            <a:off x="348983" y="1357073"/>
            <a:ext cx="9049679" cy="5146641"/>
          </a:xfrm>
          <a:prstGeom prst="rect">
            <a:avLst/>
          </a:prstGeom>
        </p:spPr>
        <p:txBody>
          <a:bodyPr/>
          <a:lstStyle>
            <a:lvl1pPr marL="360000" marR="0" indent="-360000" algn="l" defTabSz="914400" rtl="0" eaLnBrk="1" fontAlgn="auto" latinLnBrk="0" hangingPunct="1">
              <a:lnSpc>
                <a:spcPct val="100000"/>
              </a:lnSpc>
              <a:spcBef>
                <a:spcPts val="600"/>
              </a:spcBef>
              <a:spcAft>
                <a:spcPts val="600"/>
              </a:spcAft>
              <a:buClr>
                <a:srgbClr val="3366CC"/>
              </a:buClr>
              <a:buSzPct val="110000"/>
              <a:buFont typeface="Arial" panose="020B0604020202020204" pitchFamily="34" charset="0"/>
              <a:buChar char="•"/>
              <a:tabLst/>
              <a:defRPr sz="2000" kern="1200">
                <a:solidFill>
                  <a:srgbClr val="003399"/>
                </a:solidFill>
                <a:latin typeface="Arial" panose="020B0604020202020204" pitchFamily="34" charset="0"/>
                <a:ea typeface="+mn-ea"/>
                <a:cs typeface="Arial" panose="020B0604020202020204" pitchFamily="34" charset="0"/>
              </a:defRPr>
            </a:lvl1pPr>
            <a:lvl2pPr marL="720000" marR="0" indent="-360000" algn="l" defTabSz="914400" rtl="0" eaLnBrk="1" fontAlgn="auto" latinLnBrk="0" hangingPunct="1">
              <a:lnSpc>
                <a:spcPct val="100000"/>
              </a:lnSpc>
              <a:spcBef>
                <a:spcPts val="300"/>
              </a:spcBef>
              <a:spcAft>
                <a:spcPts val="300"/>
              </a:spcAft>
              <a:buClr>
                <a:srgbClr val="3366CC"/>
              </a:buClr>
              <a:buSzPct val="90000"/>
              <a:buFont typeface="Arial" panose="020B0604020202020204" pitchFamily="34" charset="0"/>
              <a:buChar char="−"/>
              <a:tabLst/>
              <a:defRPr sz="1800" kern="1200">
                <a:solidFill>
                  <a:srgbClr val="003399"/>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00000"/>
              </a:lnSpc>
              <a:spcBef>
                <a:spcPts val="200"/>
              </a:spcBef>
              <a:spcAft>
                <a:spcPts val="200"/>
              </a:spcAft>
              <a:buClr>
                <a:srgbClr val="3366CC"/>
              </a:buClr>
              <a:buSzPct val="90000"/>
              <a:buFont typeface="Arial" panose="020B0604020202020204" pitchFamily="34" charset="0"/>
              <a:buChar char="−"/>
              <a:tabLst/>
              <a:defRPr sz="1600" kern="1200">
                <a:solidFill>
                  <a:srgbClr val="003399"/>
                </a:solidFill>
                <a:latin typeface="Arial" panose="020B0604020202020204" pitchFamily="34" charset="0"/>
                <a:ea typeface="+mn-ea"/>
                <a:cs typeface="Arial" panose="020B0604020202020204" pitchFamily="34" charset="0"/>
              </a:defRPr>
            </a:lvl3pPr>
            <a:lvl4pPr marL="1368000" marR="0" indent="-180000" algn="l" defTabSz="914400" rtl="0" eaLnBrk="1" fontAlgn="auto" latinLnBrk="0" hangingPunct="1">
              <a:lnSpc>
                <a:spcPct val="100000"/>
              </a:lnSpc>
              <a:spcBef>
                <a:spcPts val="200"/>
              </a:spcBef>
              <a:spcAft>
                <a:spcPts val="200"/>
              </a:spcAft>
              <a:buClr>
                <a:srgbClr val="3366CC"/>
              </a:buClr>
              <a:buSzPct val="90000"/>
              <a:buFont typeface="Arial" panose="020B0604020202020204" pitchFamily="34" charset="0"/>
              <a:buChar char="−"/>
              <a:tabLst/>
              <a:defRPr sz="1400" kern="1200">
                <a:solidFill>
                  <a:srgbClr val="003399"/>
                </a:solidFill>
                <a:latin typeface="Arial" panose="020B0604020202020204" pitchFamily="34" charset="0"/>
                <a:ea typeface="+mn-ea"/>
                <a:cs typeface="Arial" panose="020B0604020202020204" pitchFamily="34" charset="0"/>
              </a:defRPr>
            </a:lvl4pPr>
            <a:lvl5pPr marL="1548000" marR="0" indent="-180000" algn="l" defTabSz="914400" rtl="0" eaLnBrk="1" fontAlgn="auto" latinLnBrk="0" hangingPunct="1">
              <a:lnSpc>
                <a:spcPct val="100000"/>
              </a:lnSpc>
              <a:spcBef>
                <a:spcPts val="100"/>
              </a:spcBef>
              <a:spcAft>
                <a:spcPts val="400"/>
              </a:spcAft>
              <a:buClr>
                <a:srgbClr val="3366CC"/>
              </a:buClr>
              <a:buSzPct val="90000"/>
              <a:buFont typeface="Arial" panose="020B0604020202020204" pitchFamily="34" charset="0"/>
              <a:buChar char="−"/>
              <a:tabLst/>
              <a:defRPr sz="1200" kern="1200">
                <a:solidFill>
                  <a:srgbClr val="00339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smtClean="0">
                <a:solidFill>
                  <a:srgbClr val="654A15"/>
                </a:solidFill>
              </a:rPr>
              <a:t>Safety </a:t>
            </a:r>
            <a:r>
              <a:rPr lang="en-GB" sz="2400" b="1" dirty="0">
                <a:solidFill>
                  <a:srgbClr val="654A15"/>
                </a:solidFill>
              </a:rPr>
              <a:t>category </a:t>
            </a:r>
            <a:r>
              <a:rPr lang="en-GB" sz="2400" b="1" dirty="0" smtClean="0">
                <a:solidFill>
                  <a:srgbClr val="654A15"/>
                </a:solidFill>
              </a:rPr>
              <a:t>3:</a:t>
            </a:r>
          </a:p>
          <a:p>
            <a:r>
              <a:rPr lang="en-GB" sz="2400" dirty="0" smtClean="0"/>
              <a:t>Any function that is </a:t>
            </a:r>
            <a:r>
              <a:rPr lang="en-GB" sz="2400" dirty="0"/>
              <a:t>actuated in the event of an anticipated </a:t>
            </a:r>
            <a:r>
              <a:rPr lang="en-GB" sz="2400" dirty="0" smtClean="0"/>
              <a:t>operational occurrence </a:t>
            </a:r>
            <a:r>
              <a:rPr lang="en-GB" sz="2400" dirty="0"/>
              <a:t>or design basis accident and whose failure, when </a:t>
            </a:r>
            <a:r>
              <a:rPr lang="en-GB" sz="2400" dirty="0" smtClean="0"/>
              <a:t>challenged, would </a:t>
            </a:r>
            <a:r>
              <a:rPr lang="en-GB" sz="2400" dirty="0"/>
              <a:t>result in consequences of ‘</a:t>
            </a:r>
            <a:r>
              <a:rPr lang="en-GB" sz="2400" dirty="0">
                <a:solidFill>
                  <a:srgbClr val="FF0000"/>
                </a:solidFill>
              </a:rPr>
              <a:t>low’ severity</a:t>
            </a:r>
            <a:r>
              <a:rPr lang="en-GB" sz="2400" dirty="0"/>
              <a:t>; or</a:t>
            </a:r>
          </a:p>
          <a:p>
            <a:r>
              <a:rPr lang="en-GB" sz="2400" dirty="0" smtClean="0"/>
              <a:t>Any </a:t>
            </a:r>
            <a:r>
              <a:rPr lang="en-GB" sz="2400" dirty="0"/>
              <a:t>function that is required to </a:t>
            </a:r>
            <a:r>
              <a:rPr lang="en-GB" sz="2400" dirty="0">
                <a:solidFill>
                  <a:srgbClr val="FF0000"/>
                </a:solidFill>
              </a:rPr>
              <a:t>reach and maintain for a long time a </a:t>
            </a:r>
            <a:r>
              <a:rPr lang="en-GB" sz="2400" dirty="0" smtClean="0">
                <a:solidFill>
                  <a:srgbClr val="FF0000"/>
                </a:solidFill>
              </a:rPr>
              <a:t>safe state</a:t>
            </a:r>
            <a:r>
              <a:rPr lang="en-GB" sz="2400" dirty="0" smtClean="0"/>
              <a:t> </a:t>
            </a:r>
            <a:r>
              <a:rPr lang="en-GB" sz="2400" dirty="0"/>
              <a:t>and whose failure, when challenged, would result in consequences </a:t>
            </a:r>
            <a:r>
              <a:rPr lang="en-GB" sz="2400" dirty="0" smtClean="0"/>
              <a:t>of ‘</a:t>
            </a:r>
            <a:r>
              <a:rPr lang="en-GB" sz="2400" dirty="0" smtClean="0">
                <a:solidFill>
                  <a:srgbClr val="FF0000"/>
                </a:solidFill>
              </a:rPr>
              <a:t>medium</a:t>
            </a:r>
            <a:r>
              <a:rPr lang="en-GB" sz="2400" dirty="0">
                <a:solidFill>
                  <a:srgbClr val="FF0000"/>
                </a:solidFill>
              </a:rPr>
              <a:t>’ severity</a:t>
            </a:r>
            <a:r>
              <a:rPr lang="en-GB" sz="2400" dirty="0"/>
              <a:t>; </a:t>
            </a:r>
            <a:r>
              <a:rPr lang="en-GB" sz="2400" dirty="0" smtClean="0"/>
              <a:t>or</a:t>
            </a:r>
          </a:p>
          <a:p>
            <a:r>
              <a:rPr lang="en-GB" sz="2400" dirty="0"/>
              <a:t>Any function that is required to mitigate the </a:t>
            </a:r>
            <a:r>
              <a:rPr lang="en-GB" sz="2400" dirty="0">
                <a:solidFill>
                  <a:srgbClr val="FF0000"/>
                </a:solidFill>
              </a:rPr>
              <a:t>consequences of design extension conditions</a:t>
            </a:r>
            <a:r>
              <a:rPr lang="en-GB" sz="2400" dirty="0"/>
              <a:t>, unless already required to be categorized in safety category 2, and whose failure, when challenged, would result in consequences of ‘</a:t>
            </a:r>
            <a:r>
              <a:rPr lang="en-GB" sz="2400" dirty="0">
                <a:solidFill>
                  <a:srgbClr val="FF0000"/>
                </a:solidFill>
              </a:rPr>
              <a:t>high’ severity</a:t>
            </a:r>
            <a:r>
              <a:rPr lang="en-GB" sz="2400" dirty="0"/>
              <a:t>; </a:t>
            </a:r>
            <a:r>
              <a:rPr lang="en-GB" sz="2400" dirty="0" smtClean="0"/>
              <a:t>or .....</a:t>
            </a:r>
            <a:endParaRPr lang="en-GB" sz="2400" dirty="0"/>
          </a:p>
          <a:p>
            <a:pPr marL="0" indent="0">
              <a:buNone/>
            </a:pPr>
            <a:endParaRPr lang="en-GB" sz="2400"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7" name="Footer Placeholder 6"/>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1658319153"/>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820C8E4-9002-4E93-8650-B0CC00F8D49C}" type="slidenum">
              <a:rPr lang="sl-SI" smtClean="0"/>
              <a:pPr/>
              <a:t>22</a:t>
            </a:fld>
            <a:endParaRPr lang="sl-SI" dirty="0"/>
          </a:p>
        </p:txBody>
      </p:sp>
      <p:pic>
        <p:nvPicPr>
          <p:cNvPr id="6" name="Picture 5"/>
          <p:cNvPicPr>
            <a:picLocks noChangeAspect="1"/>
          </p:cNvPicPr>
          <p:nvPr/>
        </p:nvPicPr>
        <p:blipFill>
          <a:blip r:embed="rId3" cstate="print"/>
          <a:stretch>
            <a:fillRect/>
          </a:stretch>
        </p:blipFill>
        <p:spPr>
          <a:xfrm>
            <a:off x="276255" y="1228697"/>
            <a:ext cx="4680459" cy="5207914"/>
          </a:xfrm>
          <a:prstGeom prst="rect">
            <a:avLst/>
          </a:prstGeom>
        </p:spPr>
      </p:pic>
      <p:sp>
        <p:nvSpPr>
          <p:cNvPr id="7" name="Title 1"/>
          <p:cNvSpPr>
            <a:spLocks noGrp="1"/>
          </p:cNvSpPr>
          <p:nvPr>
            <p:ph type="title"/>
          </p:nvPr>
        </p:nvSpPr>
        <p:spPr>
          <a:xfrm>
            <a:off x="514219" y="188913"/>
            <a:ext cx="8884444" cy="819150"/>
          </a:xfrm>
        </p:spPr>
        <p:txBody>
          <a:bodyPr>
            <a:noAutofit/>
          </a:bodyPr>
          <a:lstStyle/>
          <a:p>
            <a:r>
              <a:rPr lang="en-GB" noProof="0" dirty="0" smtClean="0"/>
              <a:t/>
            </a:r>
            <a:br>
              <a:rPr lang="en-GB" noProof="0" dirty="0" smtClean="0"/>
            </a:br>
            <a:r>
              <a:rPr lang="en-GB" noProof="0" dirty="0" smtClean="0"/>
              <a:t>Categorization of functions</a:t>
            </a:r>
            <a:br>
              <a:rPr lang="en-GB" noProof="0" dirty="0" smtClean="0"/>
            </a:br>
            <a:endParaRPr lang="en-GB" noProof="0" dirty="0"/>
          </a:p>
        </p:txBody>
      </p:sp>
      <p:sp>
        <p:nvSpPr>
          <p:cNvPr id="5" name="TextBox 4"/>
          <p:cNvSpPr txBox="1"/>
          <p:nvPr/>
        </p:nvSpPr>
        <p:spPr>
          <a:xfrm>
            <a:off x="5179423" y="1790774"/>
            <a:ext cx="4494089" cy="2308324"/>
          </a:xfrm>
          <a:prstGeom prst="rect">
            <a:avLst/>
          </a:prstGeom>
          <a:noFill/>
        </p:spPr>
        <p:txBody>
          <a:bodyPr wrap="square" rtlCol="0">
            <a:spAutoFit/>
          </a:bodyPr>
          <a:lstStyle/>
          <a:p>
            <a:pPr marL="285750" indent="-285750">
              <a:buFont typeface="Arial" panose="020B0604020202020204" pitchFamily="34" charset="0"/>
              <a:buChar char="•"/>
            </a:pPr>
            <a:r>
              <a:rPr lang="en-GB" dirty="0" smtClean="0">
                <a:solidFill>
                  <a:srgbClr val="003399"/>
                </a:solidFill>
                <a:latin typeface="Arial" panose="020B0604020202020204" pitchFamily="34" charset="0"/>
                <a:cs typeface="Arial" panose="020B0604020202020204" pitchFamily="34" charset="0"/>
              </a:rPr>
              <a:t>Dose limits or acceptance criteria are used to define High, medium and low severity of consequences;</a:t>
            </a:r>
          </a:p>
          <a:p>
            <a:pPr marL="285750" indent="-285750">
              <a:buFont typeface="Arial" panose="020B0604020202020204" pitchFamily="34" charset="0"/>
              <a:buChar char="•"/>
            </a:pPr>
            <a:endParaRPr lang="en-GB" dirty="0" smtClean="0">
              <a:solidFill>
                <a:srgbClr val="003399"/>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solidFill>
                  <a:srgbClr val="003399"/>
                </a:solidFill>
                <a:latin typeface="Arial" panose="020B0604020202020204" pitchFamily="34" charset="0"/>
                <a:cs typeface="Arial" panose="020B0604020202020204" pitchFamily="34" charset="0"/>
              </a:rPr>
              <a:t>The </a:t>
            </a:r>
            <a:r>
              <a:rPr lang="en-GB" dirty="0">
                <a:solidFill>
                  <a:srgbClr val="003399"/>
                </a:solidFill>
                <a:latin typeface="Arial" panose="020B0604020202020204" pitchFamily="34" charset="0"/>
                <a:cs typeface="Arial" panose="020B0604020202020204" pitchFamily="34" charset="0"/>
              </a:rPr>
              <a:t>severity is either assessed by calculation or derived from the accident deterministic safety </a:t>
            </a:r>
            <a:r>
              <a:rPr lang="en-GB" dirty="0" smtClean="0">
                <a:solidFill>
                  <a:srgbClr val="003399"/>
                </a:solidFill>
                <a:latin typeface="Arial" panose="020B0604020202020204" pitchFamily="34" charset="0"/>
                <a:cs typeface="Arial" panose="020B0604020202020204" pitchFamily="34" charset="0"/>
              </a:rPr>
              <a:t>analysis.</a:t>
            </a:r>
            <a:endParaRPr lang="en-GB" dirty="0">
              <a:solidFill>
                <a:srgbClr val="003399"/>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solidFill>
                <a:srgbClr val="003399"/>
              </a:solidFill>
              <a:latin typeface="Arial" panose="020B0604020202020204" pitchFamily="34" charset="0"/>
              <a:cs typeface="Arial" panose="020B0604020202020204" pitchFamily="34" charset="0"/>
            </a:endParaRPr>
          </a:p>
        </p:txBody>
      </p:sp>
      <p:sp>
        <p:nvSpPr>
          <p:cNvPr id="9" name="TextBox 8"/>
          <p:cNvSpPr txBox="1"/>
          <p:nvPr/>
        </p:nvSpPr>
        <p:spPr>
          <a:xfrm>
            <a:off x="5234359" y="5141554"/>
            <a:ext cx="4118831" cy="738664"/>
          </a:xfrm>
          <a:prstGeom prst="rect">
            <a:avLst/>
          </a:prstGeom>
          <a:noFill/>
        </p:spPr>
        <p:txBody>
          <a:bodyPr wrap="square" rtlCol="0">
            <a:spAutoFit/>
          </a:bodyPr>
          <a:lstStyle/>
          <a:p>
            <a:r>
              <a:rPr lang="en-GB" dirty="0" smtClean="0">
                <a:solidFill>
                  <a:srgbClr val="003399"/>
                </a:solidFill>
                <a:latin typeface="Arial" panose="020B0604020202020204" pitchFamily="34" charset="0"/>
                <a:cs typeface="Arial" panose="020B0604020202020204" pitchFamily="34" charset="0"/>
              </a:rPr>
              <a:t>* </a:t>
            </a:r>
            <a:r>
              <a:rPr lang="en-GB" sz="1200" dirty="0" smtClean="0">
                <a:solidFill>
                  <a:srgbClr val="003399"/>
                </a:solidFill>
                <a:latin typeface="Arial" panose="020B0604020202020204" pitchFamily="34" charset="0"/>
                <a:cs typeface="Arial" panose="020B0604020202020204" pitchFamily="34" charset="0"/>
              </a:rPr>
              <a:t>Medium </a:t>
            </a:r>
            <a:r>
              <a:rPr lang="en-GB" sz="1200" dirty="0">
                <a:solidFill>
                  <a:srgbClr val="003399"/>
                </a:solidFill>
                <a:latin typeface="Arial" panose="020B0604020202020204" pitchFamily="34" charset="0"/>
                <a:cs typeface="Arial" panose="020B0604020202020204" pitchFamily="34" charset="0"/>
              </a:rPr>
              <a:t>or low severity consequences are not expected to occur in the event of </a:t>
            </a:r>
            <a:r>
              <a:rPr lang="en-GB" sz="1200" dirty="0" smtClean="0">
                <a:solidFill>
                  <a:srgbClr val="003399"/>
                </a:solidFill>
                <a:latin typeface="Arial" panose="020B0604020202020204" pitchFamily="34" charset="0"/>
                <a:cs typeface="Arial" panose="020B0604020202020204" pitchFamily="34" charset="0"/>
              </a:rPr>
              <a:t>non-response of </a:t>
            </a:r>
            <a:r>
              <a:rPr lang="en-GB" sz="1200" dirty="0">
                <a:solidFill>
                  <a:srgbClr val="003399"/>
                </a:solidFill>
                <a:latin typeface="Arial" panose="020B0604020202020204" pitchFamily="34" charset="0"/>
                <a:cs typeface="Arial" panose="020B0604020202020204" pitchFamily="34" charset="0"/>
              </a:rPr>
              <a:t>a dedicated function for the mitigation of design extension conditions.</a:t>
            </a:r>
          </a:p>
        </p:txBody>
      </p:sp>
      <p:sp>
        <p:nvSpPr>
          <p:cNvPr id="8" name="Date Placeholder 7"/>
          <p:cNvSpPr>
            <a:spLocks noGrp="1"/>
          </p:cNvSpPr>
          <p:nvPr>
            <p:ph type="dt" sz="half" idx="10"/>
          </p:nvPr>
        </p:nvSpPr>
        <p:spPr/>
        <p:txBody>
          <a:bodyPr/>
          <a:lstStyle/>
          <a:p>
            <a:pPr algn="ctr"/>
            <a:r>
              <a:rPr lang="en-US" smtClean="0"/>
              <a:t>15-26 January - 19-30 March 2018</a:t>
            </a:r>
            <a:endParaRPr lang="en-US" dirty="0"/>
          </a:p>
        </p:txBody>
      </p:sp>
      <p:sp>
        <p:nvSpPr>
          <p:cNvPr id="10" name="Footer Placeholder 9"/>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12412120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dirty="0" smtClean="0"/>
              <a:t>Design Provisions</a:t>
            </a:r>
            <a:endParaRPr lang="en-GB" dirty="0"/>
          </a:p>
        </p:txBody>
      </p:sp>
    </p:spTree>
    <p:extLst>
      <p:ext uri="{BB962C8B-B14F-4D97-AF65-F5344CB8AC3E}">
        <p14:creationId xmlns="" xmlns:p14="http://schemas.microsoft.com/office/powerpoint/2010/main" val="383465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891" y="95607"/>
            <a:ext cx="8883893" cy="801376"/>
          </a:xfrm>
        </p:spPr>
        <p:txBody>
          <a:bodyPr>
            <a:noAutofit/>
          </a:bodyPr>
          <a:lstStyle/>
          <a:p>
            <a:r>
              <a:rPr lang="en-GB" noProof="0" dirty="0" smtClean="0"/>
              <a:t/>
            </a:r>
            <a:br>
              <a:rPr lang="en-GB" noProof="0" dirty="0" smtClean="0"/>
            </a:br>
            <a:r>
              <a:rPr lang="en-GB" noProof="0" dirty="0" smtClean="0"/>
              <a:t>Design provisions (1/2)</a:t>
            </a: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24</a:t>
            </a:fld>
            <a:endParaRPr lang="sl-SI" dirty="0"/>
          </a:p>
        </p:txBody>
      </p:sp>
      <p:sp>
        <p:nvSpPr>
          <p:cNvPr id="5" name="TextBox 4"/>
          <p:cNvSpPr txBox="1"/>
          <p:nvPr/>
        </p:nvSpPr>
        <p:spPr>
          <a:xfrm>
            <a:off x="106134" y="1713032"/>
            <a:ext cx="9663405" cy="2064769"/>
          </a:xfrm>
          <a:prstGeom prst="rect">
            <a:avLst/>
          </a:prstGeom>
          <a:solidFill>
            <a:srgbClr val="FF9933">
              <a:alpha val="49804"/>
            </a:srgbClr>
          </a:solidFill>
        </p:spPr>
        <p:txBody>
          <a:bodyPr wrap="square" lIns="108000" tIns="108000" rIns="108000" bIns="108000" rtlCol="0">
            <a:spAutoFit/>
          </a:bodyPr>
          <a:lstStyle/>
          <a:p>
            <a:r>
              <a:rPr lang="en-GB" sz="2000" dirty="0">
                <a:latin typeface="Arial" panose="020B0604020202020204" pitchFamily="34" charset="0"/>
                <a:cs typeface="Arial" panose="020B0604020202020204" pitchFamily="34" charset="0"/>
              </a:rPr>
              <a:t>The safety of the plant is also dependent on the reliability of different equipment which, unlike to systems, is not called upon an event. </a:t>
            </a:r>
            <a:endParaRPr lang="en-GB" sz="2000" dirty="0" smtClean="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That </a:t>
            </a:r>
            <a:r>
              <a:rPr lang="en-GB" sz="2000" dirty="0">
                <a:latin typeface="Arial" panose="020B0604020202020204" pitchFamily="34" charset="0"/>
                <a:cs typeface="Arial" panose="020B0604020202020204" pitchFamily="34" charset="0"/>
              </a:rPr>
              <a:t>equipment </a:t>
            </a:r>
            <a:r>
              <a:rPr lang="en-GB" sz="2000" dirty="0" smtClean="0">
                <a:latin typeface="Arial" panose="020B0604020202020204" pitchFamily="34" charset="0"/>
                <a:cs typeface="Arial" panose="020B0604020202020204" pitchFamily="34" charset="0"/>
              </a:rPr>
              <a:t>designated </a:t>
            </a:r>
            <a:r>
              <a:rPr lang="en-GB" sz="2000" dirty="0">
                <a:latin typeface="Arial" panose="020B0604020202020204" pitchFamily="34" charset="0"/>
                <a:cs typeface="Arial" panose="020B0604020202020204" pitchFamily="34" charset="0"/>
              </a:rPr>
              <a:t>as “Design provision” is</a:t>
            </a:r>
            <a:r>
              <a:rPr lang="en-GB" sz="2000" dirty="0" smtClean="0">
                <a:ln>
                  <a:solidFill>
                    <a:srgbClr val="FFFF00"/>
                  </a:solidFill>
                </a:ln>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necessary </a:t>
            </a:r>
            <a:r>
              <a:rPr lang="en-GB" sz="2000" dirty="0">
                <a:latin typeface="Arial" panose="020B0604020202020204" pitchFamily="34" charset="0"/>
                <a:cs typeface="Arial" panose="020B0604020202020204" pitchFamily="34" charset="0"/>
              </a:rPr>
              <a:t>to prevent accidents, to limit propagation of the effects of hazards, to protect workers and the public of radiation risks.</a:t>
            </a:r>
          </a:p>
        </p:txBody>
      </p:sp>
      <p:sp>
        <p:nvSpPr>
          <p:cNvPr id="6" name="Date Placeholder 5"/>
          <p:cNvSpPr>
            <a:spLocks noGrp="1"/>
          </p:cNvSpPr>
          <p:nvPr>
            <p:ph type="dt" sz="half" idx="10"/>
          </p:nvPr>
        </p:nvSpPr>
        <p:spPr/>
        <p:txBody>
          <a:bodyPr/>
          <a:lstStyle/>
          <a:p>
            <a:pPr algn="ctr"/>
            <a:r>
              <a:rPr lang="en-US" smtClean="0"/>
              <a:t>15-26 January - 19-30 March 2018</a:t>
            </a:r>
            <a:endParaRPr lang="en-US" dirty="0"/>
          </a:p>
        </p:txBody>
      </p:sp>
      <p:sp>
        <p:nvSpPr>
          <p:cNvPr id="7" name="Footer Placeholder 6"/>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898398841"/>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r>
            <a:br>
              <a:rPr lang="en-GB" dirty="0"/>
            </a:br>
            <a:r>
              <a:rPr lang="en-GB" dirty="0"/>
              <a:t>Design </a:t>
            </a:r>
            <a:r>
              <a:rPr lang="en-GB" dirty="0" smtClean="0"/>
              <a:t>provisions (2/2)</a:t>
            </a:r>
            <a:endParaRPr lang="en-GB" dirty="0"/>
          </a:p>
        </p:txBody>
      </p:sp>
      <p:sp>
        <p:nvSpPr>
          <p:cNvPr id="3" name="Content Placeholder 2"/>
          <p:cNvSpPr>
            <a:spLocks noGrp="1"/>
          </p:cNvSpPr>
          <p:nvPr>
            <p:ph idx="1"/>
          </p:nvPr>
        </p:nvSpPr>
        <p:spPr/>
        <p:txBody>
          <a:bodyPr>
            <a:normAutofit lnSpcReduction="10000"/>
          </a:bodyPr>
          <a:lstStyle/>
          <a:p>
            <a:r>
              <a:rPr lang="en-GB" dirty="0"/>
              <a:t>Design features that are designed to such a quality that their failure could be practically eliminated:</a:t>
            </a:r>
          </a:p>
          <a:p>
            <a:pPr lvl="1"/>
            <a:r>
              <a:rPr lang="en-GB" b="1" dirty="0">
                <a:solidFill>
                  <a:srgbClr val="654A15"/>
                </a:solidFill>
              </a:rPr>
              <a:t>The shells of reactor pressure vessels or steam </a:t>
            </a:r>
            <a:r>
              <a:rPr lang="en-GB" b="1" dirty="0" smtClean="0">
                <a:solidFill>
                  <a:srgbClr val="654A15"/>
                </a:solidFill>
              </a:rPr>
              <a:t>generators.</a:t>
            </a:r>
            <a:endParaRPr lang="en-GB" b="1" dirty="0">
              <a:solidFill>
                <a:srgbClr val="654A15"/>
              </a:solidFill>
            </a:endParaRPr>
          </a:p>
          <a:p>
            <a:r>
              <a:rPr lang="en-GB" dirty="0"/>
              <a:t>Features that are designed to reduce the frequency of accident: </a:t>
            </a:r>
          </a:p>
          <a:p>
            <a:pPr lvl="1"/>
            <a:r>
              <a:rPr lang="en-GB" b="1" dirty="0">
                <a:solidFill>
                  <a:srgbClr val="654A15"/>
                </a:solidFill>
              </a:rPr>
              <a:t>Piping of high quality whose failure would result in a design basis </a:t>
            </a:r>
            <a:r>
              <a:rPr lang="en-GB" b="1" dirty="0" smtClean="0">
                <a:solidFill>
                  <a:srgbClr val="654A15"/>
                </a:solidFill>
              </a:rPr>
              <a:t>accident.</a:t>
            </a:r>
            <a:endParaRPr lang="en-GB" b="1" dirty="0">
              <a:solidFill>
                <a:srgbClr val="654A15"/>
              </a:solidFill>
            </a:endParaRPr>
          </a:p>
          <a:p>
            <a:r>
              <a:rPr lang="en-GB" dirty="0"/>
              <a:t>Passive design features that are designed to protect workers and the public from harmful effects of radiation in normal operation: </a:t>
            </a:r>
          </a:p>
          <a:p>
            <a:pPr lvl="1"/>
            <a:r>
              <a:rPr lang="en-GB" b="1" dirty="0">
                <a:solidFill>
                  <a:srgbClr val="654A15"/>
                </a:solidFill>
              </a:rPr>
              <a:t>Shielding, civil structures and </a:t>
            </a:r>
            <a:r>
              <a:rPr lang="en-GB" b="1" dirty="0" smtClean="0">
                <a:solidFill>
                  <a:srgbClr val="654A15"/>
                </a:solidFill>
              </a:rPr>
              <a:t>piping.</a:t>
            </a:r>
            <a:endParaRPr lang="en-GB" b="1" dirty="0">
              <a:solidFill>
                <a:srgbClr val="654A15"/>
              </a:solidFill>
            </a:endParaRPr>
          </a:p>
          <a:p>
            <a:endParaRPr lang="en-GB" sz="280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25</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1395027758"/>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Classification of the design provisions</a:t>
            </a:r>
            <a:endParaRPr lang="en-GB" noProof="0" dirty="0"/>
          </a:p>
        </p:txBody>
      </p:sp>
      <p:sp>
        <p:nvSpPr>
          <p:cNvPr id="3" name="Content Placeholder 2"/>
          <p:cNvSpPr>
            <a:spLocks noGrp="1"/>
          </p:cNvSpPr>
          <p:nvPr>
            <p:ph idx="1"/>
          </p:nvPr>
        </p:nvSpPr>
        <p:spPr/>
        <p:txBody>
          <a:bodyPr>
            <a:normAutofit fontScale="92500" lnSpcReduction="10000"/>
          </a:bodyPr>
          <a:lstStyle/>
          <a:p>
            <a:pPr marL="0" indent="0">
              <a:buNone/>
            </a:pPr>
            <a:r>
              <a:rPr lang="en-GB" noProof="0" dirty="0" smtClean="0"/>
              <a:t>SSC implemented as a design provision can be classified directly by assessing the level of severity </a:t>
            </a:r>
            <a:r>
              <a:rPr lang="en-GB" dirty="0"/>
              <a:t>of its failure.</a:t>
            </a:r>
          </a:p>
          <a:p>
            <a:pPr lvl="0"/>
            <a:r>
              <a:rPr lang="en-GB" b="1" noProof="0" dirty="0" smtClean="0">
                <a:solidFill>
                  <a:srgbClr val="654A15"/>
                </a:solidFill>
              </a:rPr>
              <a:t>Safety class 1</a:t>
            </a:r>
          </a:p>
          <a:p>
            <a:pPr lvl="1"/>
            <a:r>
              <a:rPr lang="en-GB" noProof="0" dirty="0" smtClean="0"/>
              <a:t>Any SSC whose failure would lead to consequences of </a:t>
            </a:r>
            <a:r>
              <a:rPr lang="en-GB" b="1" noProof="0" dirty="0" smtClean="0">
                <a:solidFill>
                  <a:srgbClr val="654A15"/>
                </a:solidFill>
              </a:rPr>
              <a:t>‘high’ </a:t>
            </a:r>
            <a:r>
              <a:rPr lang="en-GB" noProof="0" dirty="0" smtClean="0"/>
              <a:t>severity; </a:t>
            </a:r>
          </a:p>
          <a:p>
            <a:pPr lvl="0"/>
            <a:r>
              <a:rPr lang="en-GB" b="1" noProof="0" dirty="0" smtClean="0">
                <a:solidFill>
                  <a:srgbClr val="654A15"/>
                </a:solidFill>
              </a:rPr>
              <a:t>Safety class 2</a:t>
            </a:r>
          </a:p>
          <a:p>
            <a:pPr lvl="1"/>
            <a:r>
              <a:rPr lang="en-GB" noProof="0" dirty="0" smtClean="0"/>
              <a:t>Any SSC whose failure would lead to consequences of </a:t>
            </a:r>
            <a:r>
              <a:rPr lang="en-GB" b="1" noProof="0" dirty="0" smtClean="0">
                <a:solidFill>
                  <a:srgbClr val="654A15"/>
                </a:solidFill>
              </a:rPr>
              <a:t>‘medium’ </a:t>
            </a:r>
            <a:r>
              <a:rPr lang="en-GB" noProof="0" dirty="0" smtClean="0"/>
              <a:t>severity;</a:t>
            </a:r>
          </a:p>
          <a:p>
            <a:pPr lvl="0"/>
            <a:r>
              <a:rPr lang="en-GB" b="1" noProof="0" dirty="0" smtClean="0">
                <a:solidFill>
                  <a:srgbClr val="654A15"/>
                </a:solidFill>
              </a:rPr>
              <a:t>Safety class 3</a:t>
            </a:r>
          </a:p>
          <a:p>
            <a:pPr lvl="1"/>
            <a:r>
              <a:rPr lang="en-GB" noProof="0" dirty="0" smtClean="0"/>
              <a:t>Any SSC whose failure would lead to consequences of </a:t>
            </a:r>
            <a:r>
              <a:rPr lang="en-GB" b="1" noProof="0" dirty="0" smtClean="0">
                <a:solidFill>
                  <a:srgbClr val="654A15"/>
                </a:solidFill>
              </a:rPr>
              <a:t>‘low’ </a:t>
            </a:r>
            <a:r>
              <a:rPr lang="en-GB" noProof="0" dirty="0" smtClean="0"/>
              <a:t>severity. </a:t>
            </a:r>
          </a:p>
          <a:p>
            <a:pPr marL="0" indent="0">
              <a:buNone/>
            </a:pPr>
            <a:r>
              <a:rPr lang="en-GB" noProof="0" dirty="0" smtClean="0"/>
              <a:t> </a:t>
            </a: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26</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2356593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GB" dirty="0"/>
          </a:p>
        </p:txBody>
      </p:sp>
      <p:sp>
        <p:nvSpPr>
          <p:cNvPr id="3" name="Content Placeholder 2"/>
          <p:cNvSpPr>
            <a:spLocks noGrp="1"/>
          </p:cNvSpPr>
          <p:nvPr>
            <p:ph idx="1"/>
          </p:nvPr>
        </p:nvSpPr>
        <p:spPr>
          <a:xfrm>
            <a:off x="180000" y="1143887"/>
            <a:ext cx="9540000" cy="5387542"/>
          </a:xfrm>
        </p:spPr>
        <p:txBody>
          <a:bodyPr>
            <a:normAutofit fontScale="40000" lnSpcReduction="20000"/>
          </a:bodyPr>
          <a:lstStyle/>
          <a:p>
            <a:r>
              <a:rPr lang="en-GB" sz="7000" dirty="0" smtClean="0"/>
              <a:t>The purpose of safety classification in a nuclear power plant is to;</a:t>
            </a:r>
          </a:p>
          <a:p>
            <a:pPr lvl="1"/>
            <a:r>
              <a:rPr lang="en-GB" sz="6000" dirty="0" smtClean="0"/>
              <a:t>Identify and categorize the safety functions (</a:t>
            </a:r>
            <a:r>
              <a:rPr lang="en-GB" sz="6000" dirty="0" smtClean="0">
                <a:solidFill>
                  <a:srgbClr val="FF0000"/>
                </a:solidFill>
              </a:rPr>
              <a:t>prevention,  detection, control and mitigation</a:t>
            </a:r>
            <a:r>
              <a:rPr lang="en-GB" sz="6000" dirty="0" smtClean="0"/>
              <a:t>) and;</a:t>
            </a:r>
          </a:p>
          <a:p>
            <a:pPr lvl="1"/>
            <a:r>
              <a:rPr lang="en-GB" sz="6000" dirty="0" smtClean="0"/>
              <a:t>identify and classify the related SSC items (</a:t>
            </a:r>
            <a:r>
              <a:rPr lang="en-GB" sz="6000" dirty="0" smtClean="0">
                <a:solidFill>
                  <a:srgbClr val="FF0000"/>
                </a:solidFill>
              </a:rPr>
              <a:t>safety class-1, safety class-2 and safety class-3</a:t>
            </a:r>
            <a:r>
              <a:rPr lang="en-GB" sz="6000" dirty="0" smtClean="0"/>
              <a:t>) on the basis of their safety significance. </a:t>
            </a:r>
          </a:p>
          <a:p>
            <a:pPr lvl="1"/>
            <a:endParaRPr lang="en-GB" sz="5100" dirty="0" smtClean="0"/>
          </a:p>
          <a:p>
            <a:r>
              <a:rPr lang="en-GB" sz="7000" dirty="0" smtClean="0"/>
              <a:t>Safety significance is assessed by screening the following factors:</a:t>
            </a:r>
          </a:p>
          <a:p>
            <a:pPr lvl="1"/>
            <a:r>
              <a:rPr lang="en-GB" sz="5900" dirty="0" smtClean="0"/>
              <a:t>(1) The </a:t>
            </a:r>
            <a:r>
              <a:rPr lang="en-GB" sz="5900" dirty="0" smtClean="0">
                <a:solidFill>
                  <a:srgbClr val="FF0000"/>
                </a:solidFill>
              </a:rPr>
              <a:t>consequences of failure </a:t>
            </a:r>
            <a:r>
              <a:rPr lang="en-GB" sz="5900" dirty="0" smtClean="0"/>
              <a:t>to perform the function;</a:t>
            </a:r>
          </a:p>
          <a:p>
            <a:pPr lvl="1"/>
            <a:r>
              <a:rPr lang="en-GB" sz="5900" dirty="0" smtClean="0"/>
              <a:t>(2) The </a:t>
            </a:r>
            <a:r>
              <a:rPr lang="en-GB" sz="5900" dirty="0" smtClean="0">
                <a:solidFill>
                  <a:srgbClr val="FF0000"/>
                </a:solidFill>
              </a:rPr>
              <a:t>frequency of occurrence </a:t>
            </a:r>
            <a:r>
              <a:rPr lang="en-GB" sz="5900" dirty="0" smtClean="0"/>
              <a:t>of the postulated initiating event for which the function will be called upon;</a:t>
            </a:r>
          </a:p>
          <a:p>
            <a:pPr lvl="1"/>
            <a:r>
              <a:rPr lang="en-GB" sz="5900" dirty="0" smtClean="0"/>
              <a:t>(3) The </a:t>
            </a:r>
            <a:r>
              <a:rPr lang="en-GB" sz="5900" dirty="0" smtClean="0">
                <a:solidFill>
                  <a:srgbClr val="FF0000"/>
                </a:solidFill>
              </a:rPr>
              <a:t>significance of the contribution </a:t>
            </a:r>
            <a:r>
              <a:rPr lang="en-GB" sz="5900" dirty="0" smtClean="0"/>
              <a:t>of the function in achieving either a controlled state or a safe state.</a:t>
            </a:r>
          </a:p>
          <a:p>
            <a:pPr lvl="1">
              <a:buNone/>
            </a:pPr>
            <a:endParaRPr lang="en-GB" dirty="0" smtClean="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27</a:t>
            </a:fld>
            <a:endParaRPr lang="en-US" dirty="0"/>
          </a:p>
        </p:txBody>
      </p:sp>
    </p:spTree>
    <p:extLst>
      <p:ext uri="{BB962C8B-B14F-4D97-AF65-F5344CB8AC3E}">
        <p14:creationId xmlns="" xmlns:p14="http://schemas.microsoft.com/office/powerpoint/2010/main" val="15228552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Key points</a:t>
            </a:r>
            <a:endParaRPr lang="en-GB" dirty="0"/>
          </a:p>
        </p:txBody>
      </p:sp>
      <p:sp>
        <p:nvSpPr>
          <p:cNvPr id="3" name="Content Placeholder 2"/>
          <p:cNvSpPr>
            <a:spLocks noGrp="1"/>
          </p:cNvSpPr>
          <p:nvPr>
            <p:ph idx="1"/>
          </p:nvPr>
        </p:nvSpPr>
        <p:spPr/>
        <p:txBody>
          <a:bodyPr/>
          <a:lstStyle/>
          <a:p>
            <a:r>
              <a:rPr lang="en-GB" dirty="0" smtClean="0"/>
              <a:t>The purpose of safety classification in a nuclear power plant is to identify and categorize the safety functions and to identify and classify the related SSC items on the basis of their safety significance. </a:t>
            </a:r>
          </a:p>
          <a:p>
            <a:pPr>
              <a:buNone/>
            </a:pPr>
            <a:endParaRPr lang="en-GB" dirty="0" smtClean="0"/>
          </a:p>
          <a:p>
            <a:r>
              <a:rPr lang="en-GB" dirty="0" smtClean="0"/>
              <a:t>Safety classification is an iterative process that should be carried out periodically throughout the design process and maintained throughout the lifetime of the plant. </a:t>
            </a:r>
          </a:p>
          <a:p>
            <a:endParaRPr lang="hu-HU"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28</a:t>
            </a:fld>
            <a:endParaRPr lang="en-US" dirty="0"/>
          </a:p>
        </p:txBody>
      </p:sp>
    </p:spTree>
    <p:extLst>
      <p:ext uri="{BB962C8B-B14F-4D97-AF65-F5344CB8AC3E}">
        <p14:creationId xmlns="" xmlns:p14="http://schemas.microsoft.com/office/powerpoint/2010/main" val="18465144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References</a:t>
            </a:r>
            <a:endParaRPr lang="en-GB" noProof="0" dirty="0"/>
          </a:p>
        </p:txBody>
      </p:sp>
      <p:sp>
        <p:nvSpPr>
          <p:cNvPr id="3" name="Content Placeholder 2"/>
          <p:cNvSpPr>
            <a:spLocks noGrp="1"/>
          </p:cNvSpPr>
          <p:nvPr>
            <p:ph idx="1"/>
          </p:nvPr>
        </p:nvSpPr>
        <p:spPr/>
        <p:txBody>
          <a:bodyPr/>
          <a:lstStyle/>
          <a:p>
            <a:pPr lvl="0"/>
            <a:r>
              <a:rPr lang="en-GB" noProof="0" dirty="0" smtClean="0"/>
              <a:t>Specific Safety requirements </a:t>
            </a:r>
            <a:r>
              <a:rPr lang="en-GB" b="1" noProof="0" dirty="0" smtClean="0">
                <a:solidFill>
                  <a:srgbClr val="654A15"/>
                </a:solidFill>
              </a:rPr>
              <a:t>SSR-2/1</a:t>
            </a:r>
            <a:r>
              <a:rPr lang="en-GB" noProof="0" dirty="0" smtClean="0"/>
              <a:t>; Safety of Nuclear Power Plants –Design</a:t>
            </a:r>
          </a:p>
          <a:p>
            <a:pPr lvl="0"/>
            <a:r>
              <a:rPr lang="en-GB" noProof="0" dirty="0" smtClean="0"/>
              <a:t>Safety Guide </a:t>
            </a:r>
            <a:r>
              <a:rPr lang="en-GB" b="1" noProof="0" dirty="0" smtClean="0">
                <a:solidFill>
                  <a:srgbClr val="654A15"/>
                </a:solidFill>
              </a:rPr>
              <a:t>SSG-30; </a:t>
            </a:r>
            <a:r>
              <a:rPr lang="en-GB" noProof="0" dirty="0" smtClean="0"/>
              <a:t>Safety Classification of Structures, Systems and Components in Nuclear Power Plants</a:t>
            </a:r>
          </a:p>
          <a:p>
            <a:pPr lvl="0"/>
            <a:r>
              <a:rPr lang="en-GB" noProof="0" dirty="0" smtClean="0"/>
              <a:t>General safety requirements </a:t>
            </a:r>
            <a:r>
              <a:rPr lang="en-GB" b="1" noProof="0" dirty="0" err="1" smtClean="0">
                <a:solidFill>
                  <a:srgbClr val="654A15"/>
                </a:solidFill>
              </a:rPr>
              <a:t>GSR</a:t>
            </a:r>
            <a:r>
              <a:rPr lang="en-GB" b="1" noProof="0" dirty="0" smtClean="0">
                <a:solidFill>
                  <a:srgbClr val="654A15"/>
                </a:solidFill>
              </a:rPr>
              <a:t> Part 4</a:t>
            </a:r>
            <a:r>
              <a:rPr lang="en-GB" noProof="0" dirty="0" smtClean="0"/>
              <a:t>; Safety for Facilities and Activities</a:t>
            </a:r>
          </a:p>
          <a:p>
            <a:pPr lvl="0"/>
            <a:r>
              <a:rPr lang="en-GB" noProof="0" dirty="0" smtClean="0"/>
              <a:t>Specific safety guide </a:t>
            </a:r>
            <a:r>
              <a:rPr lang="en-GB" b="1" noProof="0" dirty="0" smtClean="0">
                <a:solidFill>
                  <a:srgbClr val="654A15"/>
                </a:solidFill>
              </a:rPr>
              <a:t>SSG-2</a:t>
            </a:r>
            <a:r>
              <a:rPr lang="en-GB" noProof="0" dirty="0" smtClean="0"/>
              <a:t>; Deterministic Safety Analysis for Nuclear Power Plants</a:t>
            </a:r>
          </a:p>
          <a:p>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29</a:t>
            </a:fld>
            <a:endParaRPr lang="sl-SI" dirty="0"/>
          </a:p>
        </p:txBody>
      </p:sp>
      <p:sp>
        <p:nvSpPr>
          <p:cNvPr id="6" name="Date Placeholder 5"/>
          <p:cNvSpPr>
            <a:spLocks noGrp="1"/>
          </p:cNvSpPr>
          <p:nvPr>
            <p:ph type="dt" sz="half" idx="10"/>
          </p:nvPr>
        </p:nvSpPr>
        <p:spPr/>
        <p:txBody>
          <a:bodyPr/>
          <a:lstStyle/>
          <a:p>
            <a:pPr algn="ctr"/>
            <a:r>
              <a:rPr lang="en-US" smtClean="0"/>
              <a:t>15-26 January - 19-30 March 2018</a:t>
            </a:r>
            <a:endParaRPr lang="en-US" dirty="0"/>
          </a:p>
        </p:txBody>
      </p:sp>
      <p:sp>
        <p:nvSpPr>
          <p:cNvPr id="7" name="Footer Placeholder 6"/>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8983921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Contents</a:t>
            </a:r>
            <a:endParaRPr lang="en-GB" dirty="0"/>
          </a:p>
        </p:txBody>
      </p:sp>
      <p:sp>
        <p:nvSpPr>
          <p:cNvPr id="3" name="Content Placeholder 2"/>
          <p:cNvSpPr>
            <a:spLocks noGrp="1"/>
          </p:cNvSpPr>
          <p:nvPr>
            <p:ph idx="1"/>
          </p:nvPr>
        </p:nvSpPr>
        <p:spPr/>
        <p:txBody>
          <a:bodyPr/>
          <a:lstStyle/>
          <a:p>
            <a:r>
              <a:rPr lang="en-GB" dirty="0" smtClean="0"/>
              <a:t>Safety classification </a:t>
            </a:r>
          </a:p>
          <a:p>
            <a:r>
              <a:rPr lang="en-GB" dirty="0" smtClean="0"/>
              <a:t>Process of safety classification</a:t>
            </a:r>
          </a:p>
          <a:p>
            <a:r>
              <a:rPr lang="en-GB" dirty="0" smtClean="0"/>
              <a:t>Safety functions </a:t>
            </a:r>
          </a:p>
          <a:p>
            <a:r>
              <a:rPr lang="en-GB" dirty="0" smtClean="0"/>
              <a:t>Classification of safety functions</a:t>
            </a:r>
          </a:p>
          <a:p>
            <a:r>
              <a:rPr lang="en-GB" dirty="0" smtClean="0"/>
              <a:t>Design provisions </a:t>
            </a:r>
          </a:p>
          <a:p>
            <a:r>
              <a:rPr lang="en-GB" dirty="0" smtClean="0"/>
              <a:t>Classification of design provisions </a:t>
            </a:r>
          </a:p>
          <a:p>
            <a:r>
              <a:rPr lang="en-GB" dirty="0" smtClean="0"/>
              <a:t>Summary </a:t>
            </a:r>
          </a:p>
          <a:p>
            <a:r>
              <a:rPr lang="en-GB" dirty="0" smtClean="0"/>
              <a:t>Key Points </a:t>
            </a:r>
          </a:p>
          <a:p>
            <a:r>
              <a:rPr lang="en-GB" dirty="0" smtClean="0"/>
              <a:t>IAEA safety standards </a:t>
            </a:r>
          </a:p>
          <a:p>
            <a:endParaRPr lang="en-GB"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 xmlns:p14="http://schemas.microsoft.com/office/powerpoint/2010/main" val="31773152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pic>
        <p:nvPicPr>
          <p:cNvPr id="1026" name="Picture 2" descr="E:\Training\BPTC Ghana\Presentations Dec 2017\images.jpg"/>
          <p:cNvPicPr>
            <a:picLocks noChangeAspect="1" noChangeArrowheads="1"/>
          </p:cNvPicPr>
          <p:nvPr/>
        </p:nvPicPr>
        <p:blipFill>
          <a:blip r:embed="rId3"/>
          <a:srcRect/>
          <a:stretch>
            <a:fillRect/>
          </a:stretch>
        </p:blipFill>
        <p:spPr bwMode="auto">
          <a:xfrm>
            <a:off x="498508" y="4257286"/>
            <a:ext cx="1743075" cy="2619375"/>
          </a:xfrm>
          <a:prstGeom prst="rect">
            <a:avLst/>
          </a:prstGeom>
          <a:noFill/>
        </p:spPr>
      </p:pic>
    </p:spTree>
    <p:extLst>
      <p:ext uri="{BB962C8B-B14F-4D97-AF65-F5344CB8AC3E}">
        <p14:creationId xmlns="" xmlns:p14="http://schemas.microsoft.com/office/powerpoint/2010/main" val="2316384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dirty="0" smtClean="0"/>
              <a:t>Purpose of Safety Classification</a:t>
            </a:r>
            <a:endParaRPr lang="en-GB" dirty="0"/>
          </a:p>
        </p:txBody>
      </p:sp>
    </p:spTree>
    <p:extLst>
      <p:ext uri="{BB962C8B-B14F-4D97-AF65-F5344CB8AC3E}">
        <p14:creationId xmlns="" xmlns:p14="http://schemas.microsoft.com/office/powerpoint/2010/main" val="38346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Safety Classification</a:t>
            </a:r>
            <a:endParaRPr lang="en-GB" dirty="0"/>
          </a:p>
        </p:txBody>
      </p:sp>
      <p:sp>
        <p:nvSpPr>
          <p:cNvPr id="3" name="Content Placeholder 2"/>
          <p:cNvSpPr>
            <a:spLocks noGrp="1"/>
          </p:cNvSpPr>
          <p:nvPr>
            <p:ph idx="1"/>
          </p:nvPr>
        </p:nvSpPr>
        <p:spPr/>
        <p:txBody>
          <a:bodyPr>
            <a:normAutofit lnSpcReduction="10000"/>
          </a:bodyPr>
          <a:lstStyle/>
          <a:p>
            <a:r>
              <a:rPr lang="en-US" dirty="0" smtClean="0"/>
              <a:t>The purpose of safety classification in a nuclear power plant is to identify and categorize the safety functions and to identify and classify the related SSC items on the basis of their safety significance.</a:t>
            </a:r>
          </a:p>
          <a:p>
            <a:pPr>
              <a:buNone/>
            </a:pPr>
            <a:endParaRPr lang="en-US" dirty="0" smtClean="0"/>
          </a:p>
          <a:p>
            <a:r>
              <a:rPr lang="en-GB" dirty="0" smtClean="0"/>
              <a:t>safety classification of </a:t>
            </a:r>
            <a:r>
              <a:rPr lang="en-GB" b="1" u="sng" dirty="0" smtClean="0">
                <a:solidFill>
                  <a:srgbClr val="654A15"/>
                </a:solidFill>
              </a:rPr>
              <a:t>s</a:t>
            </a:r>
            <a:r>
              <a:rPr lang="en-GB" b="1" dirty="0" smtClean="0">
                <a:solidFill>
                  <a:srgbClr val="654A15"/>
                </a:solidFill>
              </a:rPr>
              <a:t>tructures, </a:t>
            </a:r>
            <a:r>
              <a:rPr lang="en-GB" b="1" u="sng" dirty="0" smtClean="0">
                <a:solidFill>
                  <a:srgbClr val="654A15"/>
                </a:solidFill>
              </a:rPr>
              <a:t>s</a:t>
            </a:r>
            <a:r>
              <a:rPr lang="en-GB" b="1" dirty="0" smtClean="0">
                <a:solidFill>
                  <a:srgbClr val="654A15"/>
                </a:solidFill>
              </a:rPr>
              <a:t>ystems and </a:t>
            </a:r>
            <a:r>
              <a:rPr lang="en-GB" b="1" u="sng" dirty="0" smtClean="0">
                <a:solidFill>
                  <a:srgbClr val="654A15"/>
                </a:solidFill>
              </a:rPr>
              <a:t>c</a:t>
            </a:r>
            <a:r>
              <a:rPr lang="en-GB" b="1" dirty="0" smtClean="0">
                <a:solidFill>
                  <a:srgbClr val="654A15"/>
                </a:solidFill>
              </a:rPr>
              <a:t>omponents (SSCs) </a:t>
            </a:r>
            <a:r>
              <a:rPr lang="en-GB" dirty="0" smtClean="0"/>
              <a:t>based upon fundamental safety functions.</a:t>
            </a:r>
          </a:p>
          <a:p>
            <a:pPr lvl="2" algn="just"/>
            <a:r>
              <a:rPr lang="en-GB" sz="2800" dirty="0" smtClean="0"/>
              <a:t>Establish </a:t>
            </a:r>
            <a:r>
              <a:rPr lang="en-GB" sz="2800" b="1" dirty="0" smtClean="0">
                <a:solidFill>
                  <a:srgbClr val="654A15"/>
                </a:solidFill>
              </a:rPr>
              <a:t>relationships</a:t>
            </a:r>
            <a:r>
              <a:rPr lang="en-GB" sz="2800" dirty="0" smtClean="0"/>
              <a:t> between safety class and requirements for design and manufacturing commensurate to their safety significance.</a:t>
            </a:r>
          </a:p>
          <a:p>
            <a:endParaRPr lang="en-GB" dirty="0"/>
          </a:p>
        </p:txBody>
      </p:sp>
      <p:sp>
        <p:nvSpPr>
          <p:cNvPr id="4" name="Date Placeholder 3"/>
          <p:cNvSpPr>
            <a:spLocks noGrp="1"/>
          </p:cNvSpPr>
          <p:nvPr>
            <p:ph type="dt" sz="half" idx="10"/>
          </p:nvPr>
        </p:nvSpPr>
        <p:spPr/>
        <p:txBody>
          <a:bodyPr/>
          <a:lstStyle/>
          <a:p>
            <a:pPr algn="ctr"/>
            <a:r>
              <a:rPr lang="en-US" smtClean="0"/>
              <a:t>15-26 January - 19-30 March 2018</a:t>
            </a:r>
            <a:endParaRPr lang="en-US" dirty="0"/>
          </a:p>
        </p:txBody>
      </p:sp>
      <p:sp>
        <p:nvSpPr>
          <p:cNvPr id="5" name="Footer Placeholder 4"/>
          <p:cNvSpPr>
            <a:spLocks noGrp="1"/>
          </p:cNvSpPr>
          <p:nvPr>
            <p:ph type="ftr" sz="quarter" idx="11"/>
          </p:nvPr>
        </p:nvSpPr>
        <p:spPr/>
        <p:txBody>
          <a:bodyPr/>
          <a:lstStyle/>
          <a:p>
            <a:pPr algn="l"/>
            <a:r>
              <a:rPr lang="en-US" smtClean="0"/>
              <a:t>Safety Classification of Systems, Structures and Components</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5</a:t>
            </a:fld>
            <a:endParaRPr lang="en-US" dirty="0"/>
          </a:p>
        </p:txBody>
      </p:sp>
    </p:spTree>
    <p:extLst>
      <p:ext uri="{BB962C8B-B14F-4D97-AF65-F5344CB8AC3E}">
        <p14:creationId xmlns="" xmlns:p14="http://schemas.microsoft.com/office/powerpoint/2010/main" val="8869149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General safety requirements for the plant design (1/2)</a:t>
            </a:r>
            <a:endParaRPr lang="en-GB" noProof="0" dirty="0"/>
          </a:p>
        </p:txBody>
      </p:sp>
      <p:sp>
        <p:nvSpPr>
          <p:cNvPr id="3" name="Content Placeholder 2"/>
          <p:cNvSpPr>
            <a:spLocks noGrp="1"/>
          </p:cNvSpPr>
          <p:nvPr>
            <p:ph idx="1"/>
          </p:nvPr>
        </p:nvSpPr>
        <p:spPr/>
        <p:txBody>
          <a:bodyPr>
            <a:normAutofit/>
          </a:bodyPr>
          <a:lstStyle/>
          <a:p>
            <a:pPr lvl="0"/>
            <a:r>
              <a:rPr lang="en-GB" noProof="0" dirty="0" smtClean="0"/>
              <a:t>To </a:t>
            </a:r>
            <a:r>
              <a:rPr lang="en-GB" b="1" noProof="0" dirty="0" smtClean="0">
                <a:solidFill>
                  <a:srgbClr val="654A15"/>
                </a:solidFill>
              </a:rPr>
              <a:t>control the reactivity </a:t>
            </a:r>
            <a:r>
              <a:rPr lang="en-GB" noProof="0" dirty="0" smtClean="0"/>
              <a:t>of the reactor;</a:t>
            </a:r>
          </a:p>
          <a:p>
            <a:pPr lvl="0"/>
            <a:endParaRPr lang="en-GB" noProof="0" dirty="0" smtClean="0"/>
          </a:p>
          <a:p>
            <a:pPr lvl="0"/>
            <a:r>
              <a:rPr lang="en-GB" noProof="0" dirty="0" smtClean="0"/>
              <a:t>The capability </a:t>
            </a:r>
            <a:r>
              <a:rPr lang="en-GB" b="1" noProof="0" dirty="0" smtClean="0">
                <a:solidFill>
                  <a:srgbClr val="654A15"/>
                </a:solidFill>
              </a:rPr>
              <a:t>to safely shut down the reactor </a:t>
            </a:r>
            <a:r>
              <a:rPr lang="en-GB" noProof="0" dirty="0" smtClean="0"/>
              <a:t>and to maintain it in the safe shutdown condition; </a:t>
            </a:r>
          </a:p>
          <a:p>
            <a:pPr lvl="0"/>
            <a:endParaRPr lang="en-GB" noProof="0" dirty="0" smtClean="0"/>
          </a:p>
          <a:p>
            <a:pPr lvl="0"/>
            <a:r>
              <a:rPr lang="en-GB" noProof="0" dirty="0" smtClean="0"/>
              <a:t>To </a:t>
            </a:r>
            <a:r>
              <a:rPr lang="en-GB" b="1" noProof="0" dirty="0" smtClean="0">
                <a:solidFill>
                  <a:srgbClr val="654A15"/>
                </a:solidFill>
              </a:rPr>
              <a:t>remove heat </a:t>
            </a:r>
            <a:r>
              <a:rPr lang="en-GB" noProof="0" dirty="0" smtClean="0"/>
              <a:t>from the core;</a:t>
            </a:r>
          </a:p>
          <a:p>
            <a:pPr lvl="0"/>
            <a:endParaRPr lang="en-GB" noProof="0" dirty="0" smtClean="0"/>
          </a:p>
          <a:p>
            <a:pPr lvl="0"/>
            <a:r>
              <a:rPr lang="en-GB" noProof="0" dirty="0" smtClean="0"/>
              <a:t>To </a:t>
            </a:r>
            <a:r>
              <a:rPr lang="en-GB" b="1" noProof="0" dirty="0" smtClean="0">
                <a:solidFill>
                  <a:srgbClr val="654A15"/>
                </a:solidFill>
              </a:rPr>
              <a:t>remove residual heat </a:t>
            </a:r>
            <a:r>
              <a:rPr lang="en-GB" noProof="0" dirty="0" smtClean="0"/>
              <a:t>from the </a:t>
            </a:r>
            <a:r>
              <a:rPr lang="en-GB" b="1" noProof="0" dirty="0" smtClean="0">
                <a:solidFill>
                  <a:srgbClr val="654A15"/>
                </a:solidFill>
              </a:rPr>
              <a:t>core; </a:t>
            </a:r>
          </a:p>
          <a:p>
            <a:pPr lvl="0"/>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6</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654297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General safety requirements for the plant design (2/2)</a:t>
            </a:r>
            <a:endParaRPr lang="en-GB" noProof="0" dirty="0"/>
          </a:p>
        </p:txBody>
      </p:sp>
      <p:sp>
        <p:nvSpPr>
          <p:cNvPr id="3" name="Content Placeholder 2"/>
          <p:cNvSpPr>
            <a:spLocks noGrp="1"/>
          </p:cNvSpPr>
          <p:nvPr>
            <p:ph idx="1"/>
          </p:nvPr>
        </p:nvSpPr>
        <p:spPr/>
        <p:txBody>
          <a:bodyPr>
            <a:normAutofit/>
          </a:bodyPr>
          <a:lstStyle/>
          <a:p>
            <a:pPr lvl="0"/>
            <a:r>
              <a:rPr lang="en-GB" noProof="0" dirty="0" smtClean="0"/>
              <a:t>To </a:t>
            </a:r>
            <a:r>
              <a:rPr lang="en-GB" b="1" noProof="0" dirty="0" smtClean="0">
                <a:solidFill>
                  <a:srgbClr val="654A15"/>
                </a:solidFill>
              </a:rPr>
              <a:t>remove residual heat </a:t>
            </a:r>
            <a:r>
              <a:rPr lang="en-GB" noProof="0" dirty="0" smtClean="0"/>
              <a:t>from the </a:t>
            </a:r>
            <a:r>
              <a:rPr lang="en-GB" b="1" noProof="0" dirty="0" smtClean="0">
                <a:solidFill>
                  <a:srgbClr val="654A15"/>
                </a:solidFill>
              </a:rPr>
              <a:t>spent fuel storage;</a:t>
            </a:r>
          </a:p>
          <a:p>
            <a:pPr lvl="0"/>
            <a:endParaRPr lang="en-GB" b="1" noProof="0" dirty="0" smtClean="0">
              <a:solidFill>
                <a:srgbClr val="654A15"/>
              </a:solidFill>
            </a:endParaRPr>
          </a:p>
          <a:p>
            <a:pPr lvl="0"/>
            <a:r>
              <a:rPr lang="en-GB" noProof="0" dirty="0" smtClean="0"/>
              <a:t>To </a:t>
            </a:r>
            <a:r>
              <a:rPr lang="en-GB" b="1" noProof="0" dirty="0" smtClean="0">
                <a:solidFill>
                  <a:srgbClr val="654A15"/>
                </a:solidFill>
              </a:rPr>
              <a:t>confine radioactive material </a:t>
            </a:r>
            <a:r>
              <a:rPr lang="en-GB" noProof="0" dirty="0" smtClean="0"/>
              <a:t>and </a:t>
            </a:r>
            <a:r>
              <a:rPr lang="en-GB" b="1" noProof="0" dirty="0" smtClean="0">
                <a:solidFill>
                  <a:srgbClr val="654A15"/>
                </a:solidFill>
              </a:rPr>
              <a:t>control operational discharges; </a:t>
            </a:r>
          </a:p>
          <a:p>
            <a:pPr lvl="0"/>
            <a:endParaRPr lang="en-GB" b="1" noProof="0" dirty="0" smtClean="0">
              <a:solidFill>
                <a:srgbClr val="654A15"/>
              </a:solidFill>
            </a:endParaRPr>
          </a:p>
          <a:p>
            <a:pPr lvl="0"/>
            <a:r>
              <a:rPr lang="en-GB" noProof="0" dirty="0" smtClean="0"/>
              <a:t>To </a:t>
            </a:r>
            <a:r>
              <a:rPr lang="en-GB" b="1" noProof="0" dirty="0" smtClean="0">
                <a:solidFill>
                  <a:srgbClr val="654A15"/>
                </a:solidFill>
              </a:rPr>
              <a:t>assure</a:t>
            </a:r>
            <a:r>
              <a:rPr lang="en-GB" noProof="0" dirty="0" smtClean="0">
                <a:solidFill>
                  <a:srgbClr val="654A15"/>
                </a:solidFill>
              </a:rPr>
              <a:t> </a:t>
            </a:r>
            <a:r>
              <a:rPr lang="en-GB" noProof="0" dirty="0" smtClean="0"/>
              <a:t>that any releases are within </a:t>
            </a:r>
            <a:r>
              <a:rPr lang="en-GB" b="1" noProof="0" dirty="0" smtClean="0">
                <a:solidFill>
                  <a:srgbClr val="654A15"/>
                </a:solidFill>
              </a:rPr>
              <a:t>prescribed limits;</a:t>
            </a:r>
          </a:p>
          <a:p>
            <a:pPr lvl="0"/>
            <a:endParaRPr lang="en-GB" b="1" noProof="0" dirty="0" smtClean="0">
              <a:solidFill>
                <a:srgbClr val="654A15"/>
              </a:solidFill>
            </a:endParaRPr>
          </a:p>
          <a:p>
            <a:r>
              <a:rPr lang="en-GB" noProof="0" dirty="0" smtClean="0"/>
              <a:t>To ensure </a:t>
            </a:r>
            <a:r>
              <a:rPr lang="en-GB" b="1" noProof="0" dirty="0" smtClean="0">
                <a:solidFill>
                  <a:srgbClr val="654A15"/>
                </a:solidFill>
              </a:rPr>
              <a:t>protection of the workers </a:t>
            </a:r>
            <a:r>
              <a:rPr lang="en-GB" noProof="0" dirty="0" smtClean="0"/>
              <a:t>against radiations.</a:t>
            </a:r>
          </a:p>
          <a:p>
            <a:pPr lvl="0"/>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7</a:t>
            </a:fld>
            <a:endParaRPr lang="sl-SI" dirty="0"/>
          </a:p>
        </p:txBody>
      </p:sp>
      <p:sp>
        <p:nvSpPr>
          <p:cNvPr id="5" name="Date Placeholder 4"/>
          <p:cNvSpPr>
            <a:spLocks noGrp="1"/>
          </p:cNvSpPr>
          <p:nvPr>
            <p:ph type="dt" sz="half" idx="10"/>
          </p:nvPr>
        </p:nvSpPr>
        <p:spPr/>
        <p:txBody>
          <a:bodyPr/>
          <a:lstStyle/>
          <a:p>
            <a:pPr algn="ctr"/>
            <a:r>
              <a:rPr lang="en-US" smtClean="0"/>
              <a:t>15-26 January - 19-30 March 2018</a:t>
            </a:r>
            <a:endParaRPr lang="en-US" dirty="0"/>
          </a:p>
        </p:txBody>
      </p:sp>
      <p:sp>
        <p:nvSpPr>
          <p:cNvPr id="6" name="Footer Placeholder 5"/>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654297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GB" dirty="0" smtClean="0"/>
              <a:t>Process of Safety Classification</a:t>
            </a:r>
            <a:endParaRPr lang="en-GB" dirty="0"/>
          </a:p>
        </p:txBody>
      </p:sp>
    </p:spTree>
    <p:extLst>
      <p:ext uri="{BB962C8B-B14F-4D97-AF65-F5344CB8AC3E}">
        <p14:creationId xmlns="" xmlns:p14="http://schemas.microsoft.com/office/powerpoint/2010/main" val="383465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Safety classification</a:t>
            </a:r>
            <a:endParaRPr lang="en-GB" noProof="0" dirty="0"/>
          </a:p>
        </p:txBody>
      </p:sp>
      <p:sp>
        <p:nvSpPr>
          <p:cNvPr id="4" name="Slide Number Placeholder 3"/>
          <p:cNvSpPr>
            <a:spLocks noGrp="1"/>
          </p:cNvSpPr>
          <p:nvPr>
            <p:ph type="sldNum" sz="quarter" idx="12"/>
          </p:nvPr>
        </p:nvSpPr>
        <p:spPr/>
        <p:txBody>
          <a:bodyPr/>
          <a:lstStyle/>
          <a:p>
            <a:fld id="{E820C8E4-9002-4E93-8650-B0CC00F8D49C}" type="slidenum">
              <a:rPr lang="sl-SI" smtClean="0"/>
              <a:pPr/>
              <a:t>9</a:t>
            </a:fld>
            <a:endParaRPr lang="sl-SI" dirty="0"/>
          </a:p>
        </p:txBody>
      </p:sp>
      <p:sp>
        <p:nvSpPr>
          <p:cNvPr id="5" name="TextBox 4"/>
          <p:cNvSpPr txBox="1"/>
          <p:nvPr/>
        </p:nvSpPr>
        <p:spPr>
          <a:xfrm>
            <a:off x="372953" y="1708588"/>
            <a:ext cx="9217615" cy="1695437"/>
          </a:xfrm>
          <a:prstGeom prst="rect">
            <a:avLst/>
          </a:prstGeom>
          <a:solidFill>
            <a:srgbClr val="FF9933">
              <a:alpha val="49804"/>
            </a:srgbClr>
          </a:solidFill>
        </p:spPr>
        <p:txBody>
          <a:bodyPr wrap="square" lIns="108000" tIns="108000" rIns="108000" bIns="108000" rtlCol="0">
            <a:spAutoFit/>
          </a:bodyPr>
          <a:lstStyle/>
          <a:p>
            <a:r>
              <a:rPr lang="en-GB" sz="2400" b="1" dirty="0">
                <a:solidFill>
                  <a:srgbClr val="654A15"/>
                </a:solidFill>
                <a:latin typeface="Arial" panose="020B0604020202020204" pitchFamily="34" charset="0"/>
                <a:cs typeface="Arial" panose="020B0604020202020204" pitchFamily="34" charset="0"/>
              </a:rPr>
              <a:t>An iterative process:</a:t>
            </a:r>
          </a:p>
          <a:p>
            <a:pPr lvl="1"/>
            <a:r>
              <a:rPr lang="en-GB" sz="2400" dirty="0">
                <a:latin typeface="Arial" panose="020B0604020202020204" pitchFamily="34" charset="0"/>
                <a:cs typeface="Arial" panose="020B0604020202020204" pitchFamily="34" charset="0"/>
              </a:rPr>
              <a:t>To be carried out </a:t>
            </a:r>
            <a:r>
              <a:rPr lang="en-GB" sz="2400" b="1" dirty="0">
                <a:solidFill>
                  <a:srgbClr val="654A15"/>
                </a:solidFill>
                <a:latin typeface="Arial" panose="020B0604020202020204" pitchFamily="34" charset="0"/>
                <a:cs typeface="Arial" panose="020B0604020202020204" pitchFamily="34" charset="0"/>
              </a:rPr>
              <a:t>periodically</a:t>
            </a:r>
            <a:r>
              <a:rPr lang="en-GB" sz="2400" dirty="0">
                <a:solidFill>
                  <a:srgbClr val="654A15"/>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throughout the design </a:t>
            </a:r>
            <a:r>
              <a:rPr lang="en-GB" sz="2400" dirty="0" smtClean="0">
                <a:latin typeface="Arial" panose="020B0604020202020204" pitchFamily="34" charset="0"/>
                <a:cs typeface="Arial" panose="020B0604020202020204" pitchFamily="34" charset="0"/>
              </a:rPr>
              <a:t>process.</a:t>
            </a:r>
            <a:endParaRPr lang="en-GB" sz="2400" dirty="0">
              <a:latin typeface="Arial" panose="020B0604020202020204" pitchFamily="34" charset="0"/>
              <a:cs typeface="Arial" panose="020B0604020202020204" pitchFamily="34" charset="0"/>
            </a:endParaRPr>
          </a:p>
          <a:p>
            <a:pPr lvl="1"/>
            <a:r>
              <a:rPr lang="en-GB" sz="2400" dirty="0">
                <a:latin typeface="Arial" panose="020B0604020202020204" pitchFamily="34" charset="0"/>
                <a:cs typeface="Arial" panose="020B0604020202020204" pitchFamily="34" charset="0"/>
              </a:rPr>
              <a:t>To be maintained </a:t>
            </a:r>
            <a:r>
              <a:rPr lang="en-GB" sz="2400" dirty="0" smtClean="0">
                <a:latin typeface="Arial" panose="020B0604020202020204" pitchFamily="34" charset="0"/>
                <a:cs typeface="Arial" panose="020B0604020202020204" pitchFamily="34" charset="0"/>
              </a:rPr>
              <a:t>and supplemented as necessary </a:t>
            </a:r>
            <a:r>
              <a:rPr lang="en-GB" sz="2400" b="1" dirty="0" smtClean="0">
                <a:solidFill>
                  <a:srgbClr val="654A15"/>
                </a:solidFill>
                <a:latin typeface="Arial" panose="020B0604020202020204" pitchFamily="34" charset="0"/>
                <a:cs typeface="Arial" panose="020B0604020202020204" pitchFamily="34" charset="0"/>
              </a:rPr>
              <a:t>throughout </a:t>
            </a:r>
            <a:r>
              <a:rPr lang="en-GB" sz="2400" b="1" dirty="0">
                <a:solidFill>
                  <a:srgbClr val="654A15"/>
                </a:solidFill>
                <a:latin typeface="Arial" panose="020B0604020202020204" pitchFamily="34" charset="0"/>
                <a:cs typeface="Arial" panose="020B0604020202020204" pitchFamily="34" charset="0"/>
              </a:rPr>
              <a:t>the lifetime </a:t>
            </a:r>
            <a:r>
              <a:rPr lang="en-GB" sz="2400" dirty="0">
                <a:latin typeface="Arial" panose="020B0604020202020204" pitchFamily="34" charset="0"/>
                <a:cs typeface="Arial" panose="020B0604020202020204" pitchFamily="34" charset="0"/>
              </a:rPr>
              <a:t>of the </a:t>
            </a:r>
            <a:r>
              <a:rPr lang="en-GB" sz="2400" dirty="0" smtClean="0">
                <a:latin typeface="Arial" panose="020B0604020202020204" pitchFamily="34" charset="0"/>
                <a:cs typeface="Arial" panose="020B0604020202020204" pitchFamily="34" charset="0"/>
              </a:rPr>
              <a:t>plant.</a:t>
            </a:r>
            <a:endParaRPr lang="en-GB" sz="2400" dirty="0">
              <a:latin typeface="Arial" panose="020B0604020202020204" pitchFamily="34" charset="0"/>
              <a:cs typeface="Arial" panose="020B0604020202020204" pitchFamily="34" charset="0"/>
            </a:endParaRPr>
          </a:p>
        </p:txBody>
      </p:sp>
      <p:sp>
        <p:nvSpPr>
          <p:cNvPr id="6" name="TextBox 5"/>
          <p:cNvSpPr txBox="1"/>
          <p:nvPr/>
        </p:nvSpPr>
        <p:spPr>
          <a:xfrm>
            <a:off x="330423" y="4136189"/>
            <a:ext cx="9196349" cy="1849325"/>
          </a:xfrm>
          <a:prstGeom prst="rect">
            <a:avLst/>
          </a:prstGeom>
          <a:solidFill>
            <a:srgbClr val="FF9933">
              <a:alpha val="49804"/>
            </a:srgbClr>
          </a:solidFill>
        </p:spPr>
        <p:txBody>
          <a:bodyPr wrap="square" lIns="108000" tIns="108000" rIns="108000" bIns="108000" rtlCol="0">
            <a:spAutoFit/>
          </a:bodyPr>
          <a:lstStyle/>
          <a:p>
            <a:pPr marL="0" lvl="1">
              <a:spcBef>
                <a:spcPts val="600"/>
              </a:spcBef>
              <a:spcAft>
                <a:spcPts val="600"/>
              </a:spcAft>
            </a:pPr>
            <a:r>
              <a:rPr lang="en-US" sz="2400" dirty="0" smtClean="0">
                <a:latin typeface="Arial" panose="020B0604020202020204" pitchFamily="34" charset="0"/>
                <a:cs typeface="Arial" panose="020B0604020202020204" pitchFamily="34" charset="0"/>
              </a:rPr>
              <a:t>Before safety classification, establishing a</a:t>
            </a:r>
            <a:r>
              <a:rPr lang="sl-SI"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categorization of the functions (safety and non safety) first is strongly recommended</a:t>
            </a:r>
            <a:r>
              <a:rPr lang="en-GB" sz="2400" dirty="0" smtClean="0">
                <a:latin typeface="Arial" panose="020B0604020202020204" pitchFamily="34" charset="0"/>
                <a:cs typeface="Arial" panose="020B0604020202020204" pitchFamily="34" charset="0"/>
              </a:rPr>
              <a:t>.</a:t>
            </a:r>
            <a:endParaRPr lang="sl-SI" sz="2400" dirty="0" smtClean="0">
              <a:latin typeface="Arial" panose="020B0604020202020204" pitchFamily="34" charset="0"/>
              <a:cs typeface="Arial" panose="020B0604020202020204" pitchFamily="34" charset="0"/>
            </a:endParaRPr>
          </a:p>
          <a:p>
            <a:pPr marL="0" lvl="1">
              <a:spcBef>
                <a:spcPts val="600"/>
              </a:spcBef>
              <a:spcAft>
                <a:spcPts val="600"/>
              </a:spcAft>
            </a:pPr>
            <a:r>
              <a:rPr lang="en-US" sz="2400" dirty="0" smtClean="0">
                <a:latin typeface="Arial" panose="020B0604020202020204" pitchFamily="34" charset="0"/>
                <a:cs typeface="Arial" panose="020B0604020202020204" pitchFamily="34" charset="0"/>
              </a:rPr>
              <a:t>In general, the operation of several systems is needed for the accomplishment of a single function.</a:t>
            </a:r>
            <a:endParaRPr lang="sl-SI" sz="2400" dirty="0" smtClean="0">
              <a:latin typeface="Arial" panose="020B0604020202020204" pitchFamily="34" charset="0"/>
              <a:cs typeface="Arial" panose="020B0604020202020204" pitchFamily="34" charset="0"/>
            </a:endParaRPr>
          </a:p>
        </p:txBody>
      </p:sp>
      <p:sp>
        <p:nvSpPr>
          <p:cNvPr id="7" name="Date Placeholder 6"/>
          <p:cNvSpPr>
            <a:spLocks noGrp="1"/>
          </p:cNvSpPr>
          <p:nvPr>
            <p:ph type="dt" sz="half" idx="10"/>
          </p:nvPr>
        </p:nvSpPr>
        <p:spPr/>
        <p:txBody>
          <a:bodyPr/>
          <a:lstStyle/>
          <a:p>
            <a:pPr algn="ctr"/>
            <a:r>
              <a:rPr lang="en-US" smtClean="0"/>
              <a:t>15-26 January - 19-30 March 2018</a:t>
            </a:r>
            <a:endParaRPr lang="en-US" dirty="0"/>
          </a:p>
        </p:txBody>
      </p:sp>
      <p:sp>
        <p:nvSpPr>
          <p:cNvPr id="8" name="Footer Placeholder 7"/>
          <p:cNvSpPr>
            <a:spLocks noGrp="1"/>
          </p:cNvSpPr>
          <p:nvPr>
            <p:ph type="ftr" sz="quarter" idx="11"/>
          </p:nvPr>
        </p:nvSpPr>
        <p:spPr/>
        <p:txBody>
          <a:bodyPr/>
          <a:lstStyle/>
          <a:p>
            <a:pPr algn="l"/>
            <a:r>
              <a:rPr lang="en-US" smtClean="0"/>
              <a:t>Safety Classification of Systems, Structures and Components</a:t>
            </a:r>
            <a:endParaRPr lang="en-US" dirty="0"/>
          </a:p>
        </p:txBody>
      </p:sp>
    </p:spTree>
    <p:extLst>
      <p:ext uri="{BB962C8B-B14F-4D97-AF65-F5344CB8AC3E}">
        <p14:creationId xmlns="" xmlns:p14="http://schemas.microsoft.com/office/powerpoint/2010/main" val="2280481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A4AC8F-E072-427D-BCDC-1782F13058A4}"/>
</file>

<file path=customXml/itemProps2.xml><?xml version="1.0" encoding="utf-8"?>
<ds:datastoreItem xmlns:ds="http://schemas.openxmlformats.org/officeDocument/2006/customXml" ds:itemID="{F066BC2E-AEAD-41A7-8395-F5FEDB7F8BD7}"/>
</file>

<file path=customXml/itemProps3.xml><?xml version="1.0" encoding="utf-8"?>
<ds:datastoreItem xmlns:ds="http://schemas.openxmlformats.org/officeDocument/2006/customXml" ds:itemID="{2008D3D3-F443-4DD2-B7FE-28611A4E2798}"/>
</file>

<file path=docProps/app.xml><?xml version="1.0" encoding="utf-8"?>
<Properties xmlns="http://schemas.openxmlformats.org/officeDocument/2006/extended-properties" xmlns:vt="http://schemas.openxmlformats.org/officeDocument/2006/docPropsVTypes">
  <Template/>
  <TotalTime>2743</TotalTime>
  <Words>2361</Words>
  <Application>Microsoft Office PowerPoint</Application>
  <PresentationFormat>A4 Paper (210x297 mm)</PresentationFormat>
  <Paragraphs>296</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Safety Classification of Structures, Systems and Components</vt:lpstr>
      <vt:lpstr>Lerning objectives</vt:lpstr>
      <vt:lpstr>Contents</vt:lpstr>
      <vt:lpstr>Slide 4</vt:lpstr>
      <vt:lpstr>Purpose of Safety Classification</vt:lpstr>
      <vt:lpstr>General safety requirements for the plant design (1/2)</vt:lpstr>
      <vt:lpstr>General safety requirements for the plant design (2/2)</vt:lpstr>
      <vt:lpstr>Slide 8</vt:lpstr>
      <vt:lpstr>Safety classification</vt:lpstr>
      <vt:lpstr>Pre-requisites to Safety classification (1/2)</vt:lpstr>
      <vt:lpstr>Pre-requisites to Safety classification (2/2)</vt:lpstr>
      <vt:lpstr>Steps in the classification process</vt:lpstr>
      <vt:lpstr>Generic principle for design of NPP (1/2) </vt:lpstr>
      <vt:lpstr>Generic principle for design of NPP (2/2) </vt:lpstr>
      <vt:lpstr>Slide 15</vt:lpstr>
      <vt:lpstr>Safety Functions</vt:lpstr>
      <vt:lpstr>Generic list of Safety functions to be categorized </vt:lpstr>
      <vt:lpstr> Identification and categorization of functions </vt:lpstr>
      <vt:lpstr> Categorization of functions </vt:lpstr>
      <vt:lpstr> Categorization of functions </vt:lpstr>
      <vt:lpstr> Categorization of functions </vt:lpstr>
      <vt:lpstr> Categorization of functions </vt:lpstr>
      <vt:lpstr>Slide 23</vt:lpstr>
      <vt:lpstr> Design provisions (1/2)</vt:lpstr>
      <vt:lpstr> Design provisions (2/2)</vt:lpstr>
      <vt:lpstr>Classification of the design provisions</vt:lpstr>
      <vt:lpstr>Summary</vt:lpstr>
      <vt:lpstr>Key points</vt:lpstr>
      <vt:lpstr>References</vt:lpstr>
      <vt:lpstr>Slide 30</vt:lpstr>
    </vt:vector>
  </TitlesOfParts>
  <Company>IAEA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shahbaz.ali</cp:lastModifiedBy>
  <cp:revision>214</cp:revision>
  <cp:lastPrinted>2015-12-18T15:27:41Z</cp:lastPrinted>
  <dcterms:created xsi:type="dcterms:W3CDTF">2014-07-03T09:13:58Z</dcterms:created>
  <dcterms:modified xsi:type="dcterms:W3CDTF">2018-02-13T03:36:40Z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